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03EBFE-283F-4B14-B5CB-3175D381111D}">
  <a:tblStyle styleId="{D703EBFE-283F-4B14-B5CB-3175D38111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5a8330cbb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5a8330cbb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more information, we can describe this problem as a </a:t>
            </a:r>
            <a:r>
              <a:rPr lang="en"/>
              <a:t>closed–loop kinematic chain shown on the right. This chain will help us to solve any unknown given the other three components. On the left path of this chain is a link we discussed in the last slide. </a:t>
            </a:r>
            <a:r>
              <a:rPr lang="en"/>
              <a:t>The camera frame is predefined. The tool frame pose </a:t>
            </a:r>
            <a:r>
              <a:rPr lang="en"/>
              <a:t>relative</a:t>
            </a:r>
            <a:r>
              <a:rPr lang="en"/>
              <a:t> to the stationary frame can be computed using pnp. Originally, pnp are used to compute the camera pose with respect to the object. In this case, we just need to solve the inverse problem. </a:t>
            </a:r>
            <a:endParaRPr/>
          </a:p>
          <a:p>
            <a:pPr indent="0" lvl="0" marL="0" rtl="0" algn="l">
              <a:spcBef>
                <a:spcPts val="0"/>
              </a:spcBef>
              <a:spcAft>
                <a:spcPts val="0"/>
              </a:spcAft>
              <a:buNone/>
            </a:pPr>
            <a:r>
              <a:rPr lang="en"/>
              <a:t>On the right hand side, </a:t>
            </a:r>
            <a:r>
              <a:rPr lang="en">
                <a:solidFill>
                  <a:schemeClr val="dk1"/>
                </a:solidFill>
              </a:rPr>
              <a:t>t</a:t>
            </a:r>
            <a:r>
              <a:rPr lang="en">
                <a:solidFill>
                  <a:schemeClr val="dk1"/>
                </a:solidFill>
              </a:rPr>
              <a:t>he relation between tool frame and object frame can be defined in specific tasks. For example, when you want to fasten bolts or grip objects, the tool frame should follow certain motion in the task space. While, the simplest case would just be letting these two frames be coincide with each other. </a:t>
            </a:r>
            <a:r>
              <a:rPr lang="en"/>
              <a:t>Last but not least, since we already know three of the components, we can solve for the pose for the tool frame. And we only need to solve another inverse kinematic and a path planning problem, then we can control the robot arm to move to desire pose with a desired trajectory.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5cb511d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5cb511d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still a </a:t>
            </a:r>
            <a:r>
              <a:rPr lang="en"/>
              <a:t>practical</a:t>
            </a:r>
            <a:r>
              <a:rPr lang="en"/>
              <a:t> application detail for this problem. We now know we can get the object pose base on pnp. But it is in fact the pose of certain frame attached to each surface. To get the pose of the cubic object, we need to define the </a:t>
            </a:r>
            <a:r>
              <a:rPr lang="en"/>
              <a:t>transformations</a:t>
            </a:r>
            <a:r>
              <a:rPr lang="en"/>
              <a:t> from each surface to the center frame. This is represented in xyz and euler angle in the </a:t>
            </a:r>
            <a:r>
              <a:rPr lang="en"/>
              <a:t>lookup</a:t>
            </a:r>
            <a:r>
              <a:rPr lang="en"/>
              <a:t> table on the right hand side. This allows us to reconstruct the pose of object with any surface pointing at the camera.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5a8330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5a8330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a:t>
            </a:r>
            <a:r>
              <a:rPr lang="en"/>
              <a:t>simulation</a:t>
            </a:r>
            <a:r>
              <a:rPr lang="en"/>
              <a:t> software we used in our project. It is called RoboDK IDE </a:t>
            </a:r>
            <a:r>
              <a:rPr lang="en"/>
              <a:t>which</a:t>
            </a:r>
            <a:r>
              <a:rPr lang="en"/>
              <a:t> we can import </a:t>
            </a:r>
            <a:r>
              <a:rPr lang="en"/>
              <a:t>different</a:t>
            </a:r>
            <a:r>
              <a:rPr lang="en"/>
              <a:t> types of robot </a:t>
            </a:r>
            <a:r>
              <a:rPr lang="en"/>
              <a:t>manipulators</a:t>
            </a:r>
            <a:r>
              <a:rPr lang="en"/>
              <a:t>. And we can use Python or C++ API to program our robot </a:t>
            </a:r>
            <a:r>
              <a:rPr lang="en"/>
              <a:t>behavior</a:t>
            </a:r>
            <a:r>
              <a:rPr lang="en"/>
              <a:t>. Here we only need to input the 6 coordinates data into our robot </a:t>
            </a:r>
            <a:r>
              <a:rPr lang="en"/>
              <a:t>manipulator</a:t>
            </a:r>
            <a:r>
              <a:rPr lang="en"/>
              <a:t> so it can move to where we want. So first we need to take the 6 coordinates from CV program and …</a:t>
            </a:r>
            <a:endParaRPr/>
          </a:p>
          <a:p>
            <a:pPr indent="0" lvl="0" marL="0" rtl="0" algn="l">
              <a:spcBef>
                <a:spcPts val="0"/>
              </a:spcBef>
              <a:spcAft>
                <a:spcPts val="0"/>
              </a:spcAft>
              <a:buNone/>
            </a:pPr>
            <a:r>
              <a:rPr lang="en"/>
              <a:t>And also in the code, we use a while loop to keep it update in real-time and we </a:t>
            </a:r>
            <a:r>
              <a:rPr lang="en"/>
              <a:t>design</a:t>
            </a:r>
            <a:r>
              <a:rPr lang="en"/>
              <a:t> a </a:t>
            </a:r>
            <a:r>
              <a:rPr lang="en"/>
              <a:t>filter</a:t>
            </a:r>
            <a:r>
              <a:rPr lang="en"/>
              <a:t> to eliminate the noise and error measurement so our robot can have stable movement.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5a8330c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5a8330c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it has quick </a:t>
            </a:r>
            <a:r>
              <a:rPr lang="en"/>
              <a:t>responsiveness</a:t>
            </a:r>
            <a:r>
              <a:rPr lang="en"/>
              <a:t>, and the movement is quite accurate for reflecting our movement. It can </a:t>
            </a:r>
            <a:r>
              <a:rPr lang="en"/>
              <a:t>successfully</a:t>
            </a:r>
            <a:r>
              <a:rPr lang="en"/>
              <a:t> </a:t>
            </a:r>
            <a:r>
              <a:rPr lang="en"/>
              <a:t>execute</a:t>
            </a:r>
            <a:r>
              <a:rPr lang="en"/>
              <a:t> x,y,z,roll yaw,pitch movement.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5a8330c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5a8330c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this, we take one more step forward. We also develop some useful functions</a:t>
            </a:r>
            <a:endParaRPr/>
          </a:p>
          <a:p>
            <a:pPr indent="0" lvl="0" marL="0" rtl="0" algn="l">
              <a:spcBef>
                <a:spcPts val="0"/>
              </a:spcBef>
              <a:spcAft>
                <a:spcPts val="0"/>
              </a:spcAft>
              <a:buNone/>
            </a:pPr>
            <a:r>
              <a:rPr lang="en"/>
              <a:t>We can customize the </a:t>
            </a:r>
            <a:r>
              <a:rPr lang="en"/>
              <a:t>control</a:t>
            </a:r>
            <a:r>
              <a:rPr lang="en"/>
              <a:t> track speed</a:t>
            </a:r>
            <a:r>
              <a:rPr lang="en"/>
              <a:t> b</a:t>
            </a:r>
            <a:r>
              <a:rPr lang="en"/>
              <a:t>y changing this value.</a:t>
            </a:r>
            <a:r>
              <a:rPr lang="en"/>
              <a:t> That means we move the robot with faster speed. W is sensitivity factor also called scale factor to real world motion</a:t>
            </a:r>
            <a:endParaRPr/>
          </a:p>
          <a:p>
            <a:pPr indent="0" lvl="0" marL="0" rtl="0" algn="l">
              <a:spcBef>
                <a:spcPts val="0"/>
              </a:spcBef>
              <a:spcAft>
                <a:spcPts val="0"/>
              </a:spcAft>
              <a:buNone/>
            </a:pPr>
            <a:r>
              <a:rPr lang="en"/>
              <a:t>Editable coord info: can save trajectory info in txt file and allow user to edit it later.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5a8330c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5a8330c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future practice, we still need to resolve the camera’s restricted field of view to allow larger range of motion detection.</a:t>
            </a:r>
            <a:endParaRPr/>
          </a:p>
          <a:p>
            <a:pPr indent="0" lvl="0" marL="0" rtl="0" algn="l">
              <a:spcBef>
                <a:spcPts val="0"/>
              </a:spcBef>
              <a:spcAft>
                <a:spcPts val="0"/>
              </a:spcAft>
              <a:buNone/>
            </a:pPr>
            <a:r>
              <a:rPr lang="en"/>
              <a:t>Also, the QR code detection </a:t>
            </a:r>
            <a:r>
              <a:rPr lang="en"/>
              <a:t>algorithm</a:t>
            </a:r>
            <a:r>
              <a:rPr lang="en"/>
              <a:t> can be enhanced by using more efficient corner detection and feature </a:t>
            </a:r>
            <a:r>
              <a:rPr lang="en"/>
              <a:t>extraction</a:t>
            </a:r>
            <a:r>
              <a:rPr lang="en"/>
              <a:t> methods. </a:t>
            </a:r>
            <a:endParaRPr/>
          </a:p>
          <a:p>
            <a:pPr indent="0" lvl="0" marL="0" rtl="0" algn="l">
              <a:spcBef>
                <a:spcPts val="0"/>
              </a:spcBef>
              <a:spcAft>
                <a:spcPts val="0"/>
              </a:spcAft>
              <a:buNone/>
            </a:pPr>
            <a:r>
              <a:rPr lang="en"/>
              <a:t>We believe it is also possible to use specific hand gripping gestures to replace the QR code in this case by utilizing machine learning methods.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8330cb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8330cb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5a8330c4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5a8330c4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5a8330cb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5a8330cb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5a8330c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5a8330c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5a8330c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5a8330c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After camera calibration, our next step is to figure out the relative motion between the teaching object and the camera. The idea behind this project is that camera is fixed in the world frame, we are estimating the real-time teaching cube pose to form the trajectory of motion. It is very similar to camera pose estimation problem but, in our case, it is the cube that is actually moving. So, to perform PNP transformation we prepared a 57mm-by-57mm cube to ensure flat surface which will be beneficial for later QR edge detection.  Each face of the cube is covered by one uniquely encoded QR code. It is just simple numerical encoding by numbering each face from 1 – 6. So, whenever the camera detects the cube, it knows which face it is looking at. It helps the algorithm to calculate the angle of rotation.</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5a8330cb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5a8330cb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For our implementation, we used the traditional P4P transformation. First, to get our four points on image plane we tried two QR detection function from both PYzbar and OpenCV. We finally decided to go with OpenCV due to its floating-point accuracy compared to the integer accuracy in PYzbar. It returns the 2D coordinates of four corner points of the QR code on the image plane. Next, we defined the top left corner of the QR code on face 1 as origin (0,0,0), and X, Y, Z Axis as shown in the image. We then figured out the 3D coordinates of all remaining QR corners based on the physical dimension of each QR code under this object frame. </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282dd6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282dd6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 now we get all our inputs for OpenCV solve pnp function. Four points on the image plane, and their corresponding their 3D coordinates plus the camera matrix. We then feed it into solvepnp, The results of this P4P transformation are a 4 x 4 homogeneous matrix which transform the object frame to camera frame. As the final tweaking we used the opencv.mat2euler function to transfer all rotation angles to euler representation. </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5a8330cb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5a8330cb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Next, we are dissecting the 4x4 matrix into a 3x1 translation matrix and a 3x3 rotation matrix. To prepare the input for later simulation, we further transferred our rotational matrix into row pitch yaw which are essentially the angle of rotation about each axis. However, the 3D transformation is still not done since the camera coordinate is not equivalent to the robot coordinate, so my teammate will walk you through our next step.</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8330c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8330c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in this project is to use the camera information to guide the operation of the robot arm to perform certain tasks. The thing we care about is the 3D position and orientation of the object, which can be used to compute the cobot’s control command later on. So how can we get the object 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general idea behind this is a kinematic problem, where we can get the object pose base on the chain rule by using camera frame and the transformation from camera to the object.</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IqWtTfcCTi5F0A1mp3Pt0fFAyrfPE6Ck/view" TargetMode="Externa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gif"/><Relationship Id="rId4" Type="http://schemas.openxmlformats.org/officeDocument/2006/relationships/image" Target="../media/image7.jpg"/><Relationship Id="rId5"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6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Vision Control Bot</a:t>
            </a:r>
            <a:endParaRPr sz="3200"/>
          </a:p>
        </p:txBody>
      </p:sp>
      <p:sp>
        <p:nvSpPr>
          <p:cNvPr id="87" name="Google Shape;87;p13"/>
          <p:cNvSpPr txBox="1"/>
          <p:nvPr>
            <p:ph idx="1" type="subTitle"/>
          </p:nvPr>
        </p:nvSpPr>
        <p:spPr>
          <a:xfrm>
            <a:off x="727952" y="3976475"/>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BJJ (Dajun Tao, Peize Hong, Shaobo Wang, Yicong Xiao)</a:t>
            </a:r>
            <a:endParaRPr/>
          </a:p>
        </p:txBody>
      </p:sp>
      <p:pic>
        <p:nvPicPr>
          <p:cNvPr id="88" name="Google Shape;88;p13"/>
          <p:cNvPicPr preferRelativeResize="0"/>
          <p:nvPr/>
        </p:nvPicPr>
        <p:blipFill>
          <a:blip r:embed="rId3">
            <a:alphaModFix/>
          </a:blip>
          <a:stretch>
            <a:fillRect/>
          </a:stretch>
        </p:blipFill>
        <p:spPr>
          <a:xfrm>
            <a:off x="5324650" y="2053063"/>
            <a:ext cx="1902275" cy="1902275"/>
          </a:xfrm>
          <a:prstGeom prst="rect">
            <a:avLst/>
          </a:prstGeom>
          <a:noFill/>
          <a:ln>
            <a:noFill/>
          </a:ln>
        </p:spPr>
      </p:pic>
      <p:sp>
        <p:nvSpPr>
          <p:cNvPr id="89" name="Google Shape;89;p13"/>
          <p:cNvSpPr/>
          <p:nvPr/>
        </p:nvSpPr>
        <p:spPr>
          <a:xfrm>
            <a:off x="3602650" y="2721450"/>
            <a:ext cx="1722000" cy="434100"/>
          </a:xfrm>
          <a:prstGeom prst="leftRightArrow">
            <a:avLst>
              <a:gd fmla="val 50000" name="adj1"/>
              <a:gd fmla="val 50000" name="adj2"/>
            </a:avLst>
          </a:prstGeom>
          <a:solidFill>
            <a:schemeClr val="lt2"/>
          </a:solidFill>
          <a:ln cap="flat"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3"/>
          <p:cNvPicPr preferRelativeResize="0"/>
          <p:nvPr/>
        </p:nvPicPr>
        <p:blipFill rotWithShape="1">
          <a:blip r:embed="rId4">
            <a:alphaModFix/>
          </a:blip>
          <a:srcRect b="10097" l="0" r="0" t="10328"/>
          <a:stretch/>
        </p:blipFill>
        <p:spPr>
          <a:xfrm>
            <a:off x="1759600" y="2334301"/>
            <a:ext cx="1583375" cy="1360824"/>
          </a:xfrm>
          <a:prstGeom prst="rect">
            <a:avLst/>
          </a:prstGeom>
          <a:noFill/>
          <a:ln>
            <a:noFill/>
          </a:ln>
        </p:spPr>
      </p:pic>
      <p:sp>
        <p:nvSpPr>
          <p:cNvPr id="91" name="Google Shape;91;p13"/>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Kinematic Chain Components</a:t>
            </a:r>
            <a:endParaRPr/>
          </a:p>
        </p:txBody>
      </p:sp>
      <p:sp>
        <p:nvSpPr>
          <p:cNvPr id="191" name="Google Shape;191;p22"/>
          <p:cNvSpPr txBox="1"/>
          <p:nvPr>
            <p:ph idx="1" type="body"/>
          </p:nvPr>
        </p:nvSpPr>
        <p:spPr>
          <a:xfrm>
            <a:off x="729450" y="2078875"/>
            <a:ext cx="4535100" cy="2651100"/>
          </a:xfrm>
          <a:prstGeom prst="rect">
            <a:avLst/>
          </a:prstGeom>
          <a:ln>
            <a:noFill/>
          </a:ln>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Clr>
                <a:schemeClr val="dk2"/>
              </a:buClr>
              <a:buSzPct val="100000"/>
              <a:buChar char="●"/>
            </a:pPr>
            <a:r>
              <a:rPr b="1" lang="en">
                <a:solidFill>
                  <a:schemeClr val="dk2"/>
                </a:solidFill>
              </a:rPr>
              <a:t>Stationary frame to Tool frame</a:t>
            </a:r>
            <a:r>
              <a:rPr lang="en">
                <a:solidFill>
                  <a:schemeClr val="dk2"/>
                </a:solidFill>
              </a:rPr>
              <a:t>:</a:t>
            </a:r>
            <a:endParaRPr>
              <a:solidFill>
                <a:schemeClr val="dk2"/>
              </a:solidFill>
            </a:endParaRPr>
          </a:p>
          <a:p>
            <a:pPr indent="0" lvl="0" marL="457200" rtl="0" algn="l">
              <a:spcBef>
                <a:spcPts val="1200"/>
              </a:spcBef>
              <a:spcAft>
                <a:spcPts val="0"/>
              </a:spcAft>
              <a:buNone/>
            </a:pPr>
            <a:r>
              <a:rPr lang="en">
                <a:solidFill>
                  <a:schemeClr val="dk2"/>
                </a:solidFill>
              </a:rPr>
              <a:t> forward kinematic</a:t>
            </a:r>
            <a:endParaRPr>
              <a:solidFill>
                <a:schemeClr val="dk2"/>
              </a:solidFill>
            </a:endParaRPr>
          </a:p>
          <a:p>
            <a:pPr indent="-304958" lvl="0" marL="457200" rtl="0" algn="l">
              <a:spcBef>
                <a:spcPts val="1200"/>
              </a:spcBef>
              <a:spcAft>
                <a:spcPts val="0"/>
              </a:spcAft>
              <a:buClr>
                <a:schemeClr val="dk2"/>
              </a:buClr>
              <a:buSzPct val="100000"/>
              <a:buChar char="●"/>
            </a:pPr>
            <a:r>
              <a:rPr b="1" lang="en">
                <a:solidFill>
                  <a:schemeClr val="dk2"/>
                </a:solidFill>
              </a:rPr>
              <a:t>Stationary frame to Camera frame</a:t>
            </a:r>
            <a:r>
              <a:rPr lang="en">
                <a:solidFill>
                  <a:schemeClr val="dk2"/>
                </a:solidFill>
              </a:rPr>
              <a:t>:</a:t>
            </a:r>
            <a:endParaRPr>
              <a:solidFill>
                <a:schemeClr val="dk2"/>
              </a:solidFill>
            </a:endParaRPr>
          </a:p>
          <a:p>
            <a:pPr indent="0" lvl="0" marL="457200" rtl="0" algn="l">
              <a:spcBef>
                <a:spcPts val="1200"/>
              </a:spcBef>
              <a:spcAft>
                <a:spcPts val="0"/>
              </a:spcAft>
              <a:buNone/>
            </a:pPr>
            <a:r>
              <a:rPr lang="en">
                <a:solidFill>
                  <a:schemeClr val="dk2"/>
                </a:solidFill>
              </a:rPr>
              <a:t> known camera pose</a:t>
            </a:r>
            <a:endParaRPr>
              <a:solidFill>
                <a:schemeClr val="dk2"/>
              </a:solidFill>
            </a:endParaRPr>
          </a:p>
          <a:p>
            <a:pPr indent="-304958" lvl="0" marL="457200" rtl="0" algn="l">
              <a:spcBef>
                <a:spcPts val="1200"/>
              </a:spcBef>
              <a:spcAft>
                <a:spcPts val="0"/>
              </a:spcAft>
              <a:buClr>
                <a:schemeClr val="dk2"/>
              </a:buClr>
              <a:buSzPct val="100000"/>
              <a:buChar char="●"/>
            </a:pPr>
            <a:r>
              <a:rPr b="1" lang="en">
                <a:solidFill>
                  <a:schemeClr val="dk2"/>
                </a:solidFill>
              </a:rPr>
              <a:t>Camera frame to Object frame</a:t>
            </a:r>
            <a:r>
              <a:rPr lang="en">
                <a:solidFill>
                  <a:schemeClr val="dk2"/>
                </a:solidFill>
              </a:rPr>
              <a:t>: </a:t>
            </a:r>
            <a:endParaRPr>
              <a:solidFill>
                <a:schemeClr val="dk2"/>
              </a:solidFill>
            </a:endParaRPr>
          </a:p>
          <a:p>
            <a:pPr indent="0" lvl="0" marL="457200" rtl="0" algn="l">
              <a:spcBef>
                <a:spcPts val="1200"/>
              </a:spcBef>
              <a:spcAft>
                <a:spcPts val="0"/>
              </a:spcAft>
              <a:buNone/>
            </a:pPr>
            <a:r>
              <a:rPr lang="en">
                <a:solidFill>
                  <a:schemeClr val="dk2"/>
                </a:solidFill>
              </a:rPr>
              <a:t>PnP problem solution inverse</a:t>
            </a:r>
            <a:endParaRPr>
              <a:solidFill>
                <a:schemeClr val="dk2"/>
              </a:solidFill>
            </a:endParaRPr>
          </a:p>
          <a:p>
            <a:pPr indent="-304958" lvl="0" marL="457200" rtl="0" algn="l">
              <a:spcBef>
                <a:spcPts val="1200"/>
              </a:spcBef>
              <a:spcAft>
                <a:spcPts val="0"/>
              </a:spcAft>
              <a:buClr>
                <a:schemeClr val="dk2"/>
              </a:buClr>
              <a:buSzPct val="100000"/>
              <a:buChar char="●"/>
            </a:pPr>
            <a:r>
              <a:rPr b="1" lang="en">
                <a:solidFill>
                  <a:schemeClr val="dk2"/>
                </a:solidFill>
              </a:rPr>
              <a:t>Tool frame to Object frame</a:t>
            </a:r>
            <a:r>
              <a:rPr lang="en">
                <a:solidFill>
                  <a:schemeClr val="dk2"/>
                </a:solidFill>
              </a:rPr>
              <a:t>: </a:t>
            </a:r>
            <a:endParaRPr>
              <a:solidFill>
                <a:schemeClr val="dk2"/>
              </a:solidFill>
            </a:endParaRPr>
          </a:p>
          <a:p>
            <a:pPr indent="0" lvl="0" marL="457200" rtl="0" algn="l">
              <a:spcBef>
                <a:spcPts val="1200"/>
              </a:spcBef>
              <a:spcAft>
                <a:spcPts val="1200"/>
              </a:spcAft>
              <a:buNone/>
            </a:pPr>
            <a:r>
              <a:rPr lang="en">
                <a:solidFill>
                  <a:schemeClr val="dk2"/>
                </a:solidFill>
              </a:rPr>
              <a:t>designed task process</a:t>
            </a:r>
            <a:endParaRPr>
              <a:solidFill>
                <a:schemeClr val="dk2"/>
              </a:solidFill>
            </a:endParaRPr>
          </a:p>
        </p:txBody>
      </p:sp>
      <p:grpSp>
        <p:nvGrpSpPr>
          <p:cNvPr id="192" name="Google Shape;192;p22"/>
          <p:cNvGrpSpPr/>
          <p:nvPr/>
        </p:nvGrpSpPr>
        <p:grpSpPr>
          <a:xfrm>
            <a:off x="4816550" y="2272313"/>
            <a:ext cx="3601600" cy="2264200"/>
            <a:chOff x="4357975" y="1678675"/>
            <a:chExt cx="3601600" cy="2264200"/>
          </a:xfrm>
        </p:grpSpPr>
        <p:sp>
          <p:nvSpPr>
            <p:cNvPr id="193" name="Google Shape;193;p22"/>
            <p:cNvSpPr txBox="1"/>
            <p:nvPr/>
          </p:nvSpPr>
          <p:spPr>
            <a:xfrm>
              <a:off x="5012400" y="1678675"/>
              <a:ext cx="15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Stationary Frame</a:t>
              </a:r>
              <a:endParaRPr>
                <a:latin typeface="Lato"/>
                <a:ea typeface="Lato"/>
                <a:cs typeface="Lato"/>
                <a:sym typeface="Lato"/>
              </a:endParaRPr>
            </a:p>
          </p:txBody>
        </p:sp>
        <p:sp>
          <p:nvSpPr>
            <p:cNvPr id="194" name="Google Shape;194;p22"/>
            <p:cNvSpPr txBox="1"/>
            <p:nvPr/>
          </p:nvSpPr>
          <p:spPr>
            <a:xfrm>
              <a:off x="4357975" y="2455450"/>
              <a:ext cx="15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Camera Frame</a:t>
              </a:r>
              <a:endParaRPr>
                <a:latin typeface="Lato"/>
                <a:ea typeface="Lato"/>
                <a:cs typeface="Lato"/>
                <a:sym typeface="Lato"/>
              </a:endParaRPr>
            </a:p>
          </p:txBody>
        </p:sp>
        <p:sp>
          <p:nvSpPr>
            <p:cNvPr id="195" name="Google Shape;195;p22"/>
            <p:cNvSpPr txBox="1"/>
            <p:nvPr/>
          </p:nvSpPr>
          <p:spPr>
            <a:xfrm>
              <a:off x="4357975" y="3542675"/>
              <a:ext cx="15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Object Frame</a:t>
              </a:r>
              <a:endParaRPr>
                <a:latin typeface="Lato"/>
                <a:ea typeface="Lato"/>
                <a:cs typeface="Lato"/>
                <a:sym typeface="Lato"/>
              </a:endParaRPr>
            </a:p>
          </p:txBody>
        </p:sp>
        <p:sp>
          <p:nvSpPr>
            <p:cNvPr id="196" name="Google Shape;196;p22"/>
            <p:cNvSpPr txBox="1"/>
            <p:nvPr/>
          </p:nvSpPr>
          <p:spPr>
            <a:xfrm>
              <a:off x="6376175" y="2706225"/>
              <a:ext cx="15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Tool Frame</a:t>
              </a:r>
              <a:endParaRPr>
                <a:latin typeface="Lato"/>
                <a:ea typeface="Lato"/>
                <a:cs typeface="Lato"/>
                <a:sym typeface="Lato"/>
              </a:endParaRPr>
            </a:p>
          </p:txBody>
        </p:sp>
        <p:cxnSp>
          <p:nvCxnSpPr>
            <p:cNvPr id="197" name="Google Shape;197;p22"/>
            <p:cNvCxnSpPr>
              <a:stCxn id="193" idx="2"/>
              <a:endCxn id="194" idx="0"/>
            </p:cNvCxnSpPr>
            <p:nvPr/>
          </p:nvCxnSpPr>
          <p:spPr>
            <a:xfrm flipH="1">
              <a:off x="5149800" y="2078875"/>
              <a:ext cx="654300" cy="376500"/>
            </a:xfrm>
            <a:prstGeom prst="straightConnector1">
              <a:avLst/>
            </a:prstGeom>
            <a:noFill/>
            <a:ln cap="flat" cmpd="sng" w="19050">
              <a:solidFill>
                <a:schemeClr val="dk1"/>
              </a:solidFill>
              <a:prstDash val="solid"/>
              <a:round/>
              <a:headEnd len="med" w="med" type="none"/>
              <a:tailEnd len="med" w="med" type="triangle"/>
            </a:ln>
          </p:spPr>
        </p:cxnSp>
        <p:cxnSp>
          <p:nvCxnSpPr>
            <p:cNvPr id="198" name="Google Shape;198;p22"/>
            <p:cNvCxnSpPr>
              <a:stCxn id="194" idx="2"/>
              <a:endCxn id="195" idx="0"/>
            </p:cNvCxnSpPr>
            <p:nvPr/>
          </p:nvCxnSpPr>
          <p:spPr>
            <a:xfrm>
              <a:off x="5149675" y="2855650"/>
              <a:ext cx="0" cy="687000"/>
            </a:xfrm>
            <a:prstGeom prst="straightConnector1">
              <a:avLst/>
            </a:prstGeom>
            <a:noFill/>
            <a:ln cap="flat" cmpd="sng" w="19050">
              <a:solidFill>
                <a:schemeClr val="dk1"/>
              </a:solidFill>
              <a:prstDash val="solid"/>
              <a:round/>
              <a:headEnd len="med" w="med" type="none"/>
              <a:tailEnd len="med" w="med" type="triangle"/>
            </a:ln>
          </p:spPr>
        </p:cxnSp>
        <p:cxnSp>
          <p:nvCxnSpPr>
            <p:cNvPr id="199" name="Google Shape;199;p22"/>
            <p:cNvCxnSpPr>
              <a:stCxn id="193" idx="2"/>
              <a:endCxn id="196" idx="0"/>
            </p:cNvCxnSpPr>
            <p:nvPr/>
          </p:nvCxnSpPr>
          <p:spPr>
            <a:xfrm>
              <a:off x="5804100" y="2078875"/>
              <a:ext cx="1363800" cy="627300"/>
            </a:xfrm>
            <a:prstGeom prst="straightConnector1">
              <a:avLst/>
            </a:prstGeom>
            <a:noFill/>
            <a:ln cap="flat" cmpd="sng" w="19050">
              <a:solidFill>
                <a:schemeClr val="dk1"/>
              </a:solidFill>
              <a:prstDash val="solid"/>
              <a:round/>
              <a:headEnd len="med" w="med" type="none"/>
              <a:tailEnd len="med" w="med" type="triangle"/>
            </a:ln>
          </p:spPr>
        </p:cxnSp>
        <p:cxnSp>
          <p:nvCxnSpPr>
            <p:cNvPr id="200" name="Google Shape;200;p22"/>
            <p:cNvCxnSpPr>
              <a:stCxn id="196" idx="2"/>
              <a:endCxn id="195" idx="3"/>
            </p:cNvCxnSpPr>
            <p:nvPr/>
          </p:nvCxnSpPr>
          <p:spPr>
            <a:xfrm flipH="1">
              <a:off x="5941475" y="3106425"/>
              <a:ext cx="1226400" cy="636300"/>
            </a:xfrm>
            <a:prstGeom prst="straightConnector1">
              <a:avLst/>
            </a:prstGeom>
            <a:noFill/>
            <a:ln cap="flat" cmpd="sng" w="19050">
              <a:solidFill>
                <a:schemeClr val="accent3"/>
              </a:solidFill>
              <a:prstDash val="dash"/>
              <a:round/>
              <a:headEnd len="med" w="med" type="triangle"/>
              <a:tailEnd len="med" w="med" type="triangle"/>
            </a:ln>
          </p:spPr>
        </p:cxnSp>
        <p:sp>
          <p:nvSpPr>
            <p:cNvPr id="201" name="Google Shape;201;p22"/>
            <p:cNvSpPr txBox="1"/>
            <p:nvPr/>
          </p:nvSpPr>
          <p:spPr>
            <a:xfrm>
              <a:off x="4709825" y="2067025"/>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g_sc</a:t>
              </a:r>
              <a:endParaRPr>
                <a:latin typeface="Lato"/>
                <a:ea typeface="Lato"/>
                <a:cs typeface="Lato"/>
                <a:sym typeface="Lato"/>
              </a:endParaRPr>
            </a:p>
          </p:txBody>
        </p:sp>
        <p:sp>
          <p:nvSpPr>
            <p:cNvPr id="202" name="Google Shape;202;p22"/>
            <p:cNvSpPr txBox="1"/>
            <p:nvPr/>
          </p:nvSpPr>
          <p:spPr>
            <a:xfrm>
              <a:off x="6526300" y="2055175"/>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g_st</a:t>
              </a:r>
              <a:endParaRPr>
                <a:latin typeface="Lato"/>
                <a:ea typeface="Lato"/>
                <a:cs typeface="Lato"/>
                <a:sym typeface="Lato"/>
              </a:endParaRPr>
            </a:p>
          </p:txBody>
        </p:sp>
        <p:sp>
          <p:nvSpPr>
            <p:cNvPr id="203" name="Google Shape;203;p22"/>
            <p:cNvSpPr txBox="1"/>
            <p:nvPr/>
          </p:nvSpPr>
          <p:spPr>
            <a:xfrm>
              <a:off x="4587038" y="2957175"/>
              <a:ext cx="5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g_co</a:t>
              </a:r>
              <a:endParaRPr>
                <a:latin typeface="Lato"/>
                <a:ea typeface="Lato"/>
                <a:cs typeface="Lato"/>
                <a:sym typeface="La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Center Pose</a:t>
            </a:r>
            <a:endParaRPr/>
          </a:p>
        </p:txBody>
      </p:sp>
      <p:pic>
        <p:nvPicPr>
          <p:cNvPr id="209" name="Google Shape;209;p23"/>
          <p:cNvPicPr preferRelativeResize="0"/>
          <p:nvPr/>
        </p:nvPicPr>
        <p:blipFill>
          <a:blip r:embed="rId3">
            <a:alphaModFix amt="81000"/>
          </a:blip>
          <a:stretch>
            <a:fillRect/>
          </a:stretch>
        </p:blipFill>
        <p:spPr>
          <a:xfrm>
            <a:off x="584151" y="1956575"/>
            <a:ext cx="3193699" cy="2792501"/>
          </a:xfrm>
          <a:prstGeom prst="rect">
            <a:avLst/>
          </a:prstGeom>
          <a:noFill/>
          <a:ln>
            <a:noFill/>
          </a:ln>
        </p:spPr>
      </p:pic>
      <p:grpSp>
        <p:nvGrpSpPr>
          <p:cNvPr id="210" name="Google Shape;210;p23"/>
          <p:cNvGrpSpPr/>
          <p:nvPr/>
        </p:nvGrpSpPr>
        <p:grpSpPr>
          <a:xfrm>
            <a:off x="2642350" y="2028825"/>
            <a:ext cx="625200" cy="400200"/>
            <a:chOff x="2642350" y="2028825"/>
            <a:chExt cx="625200" cy="400200"/>
          </a:xfrm>
        </p:grpSpPr>
        <p:sp>
          <p:nvSpPr>
            <p:cNvPr id="211" name="Google Shape;211;p23"/>
            <p:cNvSpPr/>
            <p:nvPr/>
          </p:nvSpPr>
          <p:spPr>
            <a:xfrm>
              <a:off x="2642350" y="2077575"/>
              <a:ext cx="433800" cy="302700"/>
            </a:xfrm>
            <a:prstGeom prst="wedgeEllipseCallout">
              <a:avLst>
                <a:gd fmla="val -87200" name="adj1"/>
                <a:gd fmla="val 1099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txBox="1"/>
            <p:nvPr/>
          </p:nvSpPr>
          <p:spPr>
            <a:xfrm>
              <a:off x="2642350" y="2028825"/>
              <a:ext cx="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grpSp>
      <p:grpSp>
        <p:nvGrpSpPr>
          <p:cNvPr id="213" name="Google Shape;213;p23"/>
          <p:cNvGrpSpPr/>
          <p:nvPr/>
        </p:nvGrpSpPr>
        <p:grpSpPr>
          <a:xfrm>
            <a:off x="3267550" y="3051875"/>
            <a:ext cx="625200" cy="400200"/>
            <a:chOff x="2642350" y="2028825"/>
            <a:chExt cx="625200" cy="400200"/>
          </a:xfrm>
        </p:grpSpPr>
        <p:sp>
          <p:nvSpPr>
            <p:cNvPr id="214" name="Google Shape;214;p23"/>
            <p:cNvSpPr/>
            <p:nvPr/>
          </p:nvSpPr>
          <p:spPr>
            <a:xfrm>
              <a:off x="2642350" y="2077575"/>
              <a:ext cx="433800" cy="302700"/>
            </a:xfrm>
            <a:prstGeom prst="wedgeEllipseCallout">
              <a:avLst>
                <a:gd fmla="val -87200" name="adj1"/>
                <a:gd fmla="val 1099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nvSpPr>
          <p:spPr>
            <a:xfrm>
              <a:off x="2642350" y="2028825"/>
              <a:ext cx="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grpSp>
      <p:grpSp>
        <p:nvGrpSpPr>
          <p:cNvPr id="216" name="Google Shape;216;p23"/>
          <p:cNvGrpSpPr/>
          <p:nvPr/>
        </p:nvGrpSpPr>
        <p:grpSpPr>
          <a:xfrm>
            <a:off x="627525" y="2991375"/>
            <a:ext cx="625200" cy="400200"/>
            <a:chOff x="2642350" y="2028825"/>
            <a:chExt cx="625200" cy="400200"/>
          </a:xfrm>
        </p:grpSpPr>
        <p:sp>
          <p:nvSpPr>
            <p:cNvPr id="217" name="Google Shape;217;p23"/>
            <p:cNvSpPr/>
            <p:nvPr/>
          </p:nvSpPr>
          <p:spPr>
            <a:xfrm>
              <a:off x="2642350" y="2077575"/>
              <a:ext cx="433800" cy="302700"/>
            </a:xfrm>
            <a:prstGeom prst="wedgeEllipseCallout">
              <a:avLst>
                <a:gd fmla="val 68056" name="adj1"/>
                <a:gd fmla="val 12845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txBox="1"/>
            <p:nvPr/>
          </p:nvSpPr>
          <p:spPr>
            <a:xfrm>
              <a:off x="2642350" y="2028825"/>
              <a:ext cx="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grpSp>
      <p:graphicFrame>
        <p:nvGraphicFramePr>
          <p:cNvPr id="219" name="Google Shape;219;p23"/>
          <p:cNvGraphicFramePr/>
          <p:nvPr/>
        </p:nvGraphicFramePr>
        <p:xfrm>
          <a:off x="4426925" y="2135613"/>
          <a:ext cx="3000000" cy="3000000"/>
        </p:xfrm>
        <a:graphic>
          <a:graphicData uri="http://schemas.openxmlformats.org/drawingml/2006/table">
            <a:tbl>
              <a:tblPr>
                <a:noFill/>
                <a:tableStyleId>{D703EBFE-283F-4B14-B5CB-3175D381111D}</a:tableStyleId>
              </a:tblPr>
              <a:tblGrid>
                <a:gridCol w="555175"/>
                <a:gridCol w="555175"/>
                <a:gridCol w="555175"/>
                <a:gridCol w="555175"/>
                <a:gridCol w="555175"/>
                <a:gridCol w="555175"/>
                <a:gridCol w="555175"/>
              </a:tblGrid>
              <a:tr h="347775">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x</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y</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z</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rx</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ry</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rz</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#0</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#1</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180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#2</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#3</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180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#4</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-90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347775">
                <a:tc>
                  <a:txBody>
                    <a:bodyPr/>
                    <a:lstStyle/>
                    <a:p>
                      <a:pPr indent="0" lvl="0" marL="0" rtl="0" algn="ctr">
                        <a:spcBef>
                          <a:spcPts val="0"/>
                        </a:spcBef>
                        <a:spcAft>
                          <a:spcPts val="0"/>
                        </a:spcAft>
                        <a:buNone/>
                      </a:pPr>
                      <a:r>
                        <a:rPr b="1" i="1" lang="en">
                          <a:latin typeface="Times New Roman"/>
                          <a:ea typeface="Times New Roman"/>
                          <a:cs typeface="Times New Roman"/>
                          <a:sym typeface="Times New Roman"/>
                        </a:rPr>
                        <a:t>#5</a:t>
                      </a:r>
                      <a:endParaRPr b="1" i="1">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-h/2</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-180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T="91425" marB="0" marR="0" marL="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220" name="Google Shape;220;p23"/>
          <p:cNvSpPr txBox="1"/>
          <p:nvPr/>
        </p:nvSpPr>
        <p:spPr>
          <a:xfrm>
            <a:off x="4499388" y="1628625"/>
            <a:ext cx="3741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1100">
                <a:latin typeface="Times New Roman"/>
                <a:ea typeface="Times New Roman"/>
                <a:cs typeface="Times New Roman"/>
                <a:sym typeface="Times New Roman"/>
              </a:rPr>
              <a:t>Table 1. Transformation LUT for each surface</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idx="1" type="body"/>
          </p:nvPr>
        </p:nvSpPr>
        <p:spPr>
          <a:xfrm>
            <a:off x="729450" y="2155075"/>
            <a:ext cx="39228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2"/>
                </a:solidFill>
              </a:rPr>
              <a:t>Directly t</a:t>
            </a:r>
            <a:r>
              <a:rPr lang="en">
                <a:solidFill>
                  <a:schemeClr val="dk2"/>
                </a:solidFill>
              </a:rPr>
              <a:t>ake x, y, z, roll, pitch, yaw data from our CV program</a:t>
            </a:r>
            <a:endParaRPr>
              <a:solidFill>
                <a:schemeClr val="dk2"/>
              </a:solidFill>
            </a:endParaRPr>
          </a:p>
          <a:p>
            <a:pPr indent="0" lvl="0" marL="0" rtl="0" algn="ctr">
              <a:spcBef>
                <a:spcPts val="1200"/>
              </a:spcBef>
              <a:spcAft>
                <a:spcPts val="0"/>
              </a:spcAft>
              <a:buNone/>
            </a:pPr>
            <a:r>
              <a:t/>
            </a:r>
            <a:endParaRPr>
              <a:solidFill>
                <a:schemeClr val="dk2"/>
              </a:solidFill>
            </a:endParaRPr>
          </a:p>
          <a:p>
            <a:pPr indent="0" lvl="0" marL="0" rtl="0" algn="ctr">
              <a:spcBef>
                <a:spcPts val="1200"/>
              </a:spcBef>
              <a:spcAft>
                <a:spcPts val="0"/>
              </a:spcAft>
              <a:buNone/>
            </a:pPr>
            <a:r>
              <a:rPr lang="en">
                <a:solidFill>
                  <a:schemeClr val="dk2"/>
                </a:solidFill>
              </a:rPr>
              <a:t>Calculate</a:t>
            </a:r>
            <a:r>
              <a:rPr lang="en">
                <a:solidFill>
                  <a:schemeClr val="dk2"/>
                </a:solidFill>
              </a:rPr>
              <a:t> Inverse Kinematic/Plan Trajectory</a:t>
            </a:r>
            <a:endParaRPr>
              <a:solidFill>
                <a:schemeClr val="dk2"/>
              </a:solidFill>
            </a:endParaRPr>
          </a:p>
          <a:p>
            <a:pPr indent="0" lvl="0" marL="0" rtl="0" algn="ctr">
              <a:spcBef>
                <a:spcPts val="1200"/>
              </a:spcBef>
              <a:spcAft>
                <a:spcPts val="0"/>
              </a:spcAft>
              <a:buNone/>
            </a:pPr>
            <a:r>
              <a:t/>
            </a:r>
            <a:endParaRPr>
              <a:solidFill>
                <a:schemeClr val="dk2"/>
              </a:solidFill>
            </a:endParaRPr>
          </a:p>
          <a:p>
            <a:pPr indent="0" lvl="0" marL="0" rtl="0" algn="ctr">
              <a:spcBef>
                <a:spcPts val="1200"/>
              </a:spcBef>
              <a:spcAft>
                <a:spcPts val="1200"/>
              </a:spcAft>
              <a:buNone/>
            </a:pPr>
            <a:r>
              <a:rPr lang="en">
                <a:solidFill>
                  <a:schemeClr val="dk2"/>
                </a:solidFill>
              </a:rPr>
              <a:t>End effector m</a:t>
            </a:r>
            <a:r>
              <a:rPr lang="en">
                <a:solidFill>
                  <a:schemeClr val="dk2"/>
                </a:solidFill>
              </a:rPr>
              <a:t>oved with the unique solution</a:t>
            </a:r>
            <a:endParaRPr/>
          </a:p>
        </p:txBody>
      </p:sp>
      <p:pic>
        <p:nvPicPr>
          <p:cNvPr id="226" name="Google Shape;226;p24"/>
          <p:cNvPicPr preferRelativeResize="0"/>
          <p:nvPr/>
        </p:nvPicPr>
        <p:blipFill>
          <a:blip r:embed="rId3">
            <a:alphaModFix/>
          </a:blip>
          <a:stretch>
            <a:fillRect/>
          </a:stretch>
        </p:blipFill>
        <p:spPr>
          <a:xfrm>
            <a:off x="729443" y="1461337"/>
            <a:ext cx="1887700" cy="517275"/>
          </a:xfrm>
          <a:prstGeom prst="rect">
            <a:avLst/>
          </a:prstGeom>
          <a:noFill/>
          <a:ln>
            <a:noFill/>
          </a:ln>
        </p:spPr>
      </p:pic>
      <p:sp>
        <p:nvSpPr>
          <p:cNvPr id="227" name="Google Shape;227;p24"/>
          <p:cNvSpPr txBox="1"/>
          <p:nvPr/>
        </p:nvSpPr>
        <p:spPr>
          <a:xfrm>
            <a:off x="2584795" y="1527525"/>
            <a:ext cx="2376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2"/>
                </a:solidFill>
                <a:latin typeface="Lato"/>
                <a:ea typeface="Lato"/>
                <a:cs typeface="Lato"/>
                <a:sym typeface="Lato"/>
              </a:rPr>
              <a:t>Real-time robotic simulator</a:t>
            </a:r>
            <a:endParaRPr>
              <a:solidFill>
                <a:schemeClr val="dk2"/>
              </a:solidFill>
              <a:latin typeface="Lato"/>
              <a:ea typeface="Lato"/>
              <a:cs typeface="Lato"/>
              <a:sym typeface="Lato"/>
            </a:endParaRPr>
          </a:p>
        </p:txBody>
      </p:sp>
      <p:cxnSp>
        <p:nvCxnSpPr>
          <p:cNvPr id="228" name="Google Shape;228;p24"/>
          <p:cNvCxnSpPr/>
          <p:nvPr/>
        </p:nvCxnSpPr>
        <p:spPr>
          <a:xfrm>
            <a:off x="2690850" y="3559359"/>
            <a:ext cx="0" cy="3510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4"/>
          <p:cNvCxnSpPr/>
          <p:nvPr/>
        </p:nvCxnSpPr>
        <p:spPr>
          <a:xfrm>
            <a:off x="2690850" y="2815382"/>
            <a:ext cx="0" cy="3510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4"/>
          <p:cNvSpPr txBox="1"/>
          <p:nvPr/>
        </p:nvSpPr>
        <p:spPr>
          <a:xfrm>
            <a:off x="5430325" y="4332625"/>
            <a:ext cx="3368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7. </a:t>
            </a:r>
            <a:r>
              <a:rPr i="1" lang="en" sz="1100">
                <a:latin typeface="Times New Roman"/>
                <a:ea typeface="Times New Roman"/>
                <a:cs typeface="Times New Roman"/>
                <a:sym typeface="Times New Roman"/>
              </a:rPr>
              <a:t>RoboDK IDE Interface</a:t>
            </a:r>
            <a:endParaRPr sz="1000">
              <a:latin typeface="Lato"/>
              <a:ea typeface="Lato"/>
              <a:cs typeface="Lato"/>
              <a:sym typeface="Lato"/>
            </a:endParaRPr>
          </a:p>
        </p:txBody>
      </p:sp>
      <p:sp>
        <p:nvSpPr>
          <p:cNvPr id="231" name="Google Shape;231;p24"/>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232" name="Google Shape;232;p24"/>
          <p:cNvPicPr preferRelativeResize="0"/>
          <p:nvPr/>
        </p:nvPicPr>
        <p:blipFill>
          <a:blip r:embed="rId4">
            <a:alphaModFix/>
          </a:blip>
          <a:stretch>
            <a:fillRect/>
          </a:stretch>
        </p:blipFill>
        <p:spPr>
          <a:xfrm>
            <a:off x="5175620" y="1647013"/>
            <a:ext cx="3878107" cy="2306666"/>
          </a:xfrm>
          <a:prstGeom prst="rect">
            <a:avLst/>
          </a:prstGeom>
          <a:noFill/>
          <a:ln>
            <a:noFill/>
          </a:ln>
        </p:spPr>
      </p:pic>
      <p:sp>
        <p:nvSpPr>
          <p:cNvPr id="233" name="Google Shape;233;p24"/>
          <p:cNvSpPr/>
          <p:nvPr/>
        </p:nvSpPr>
        <p:spPr>
          <a:xfrm>
            <a:off x="5558800" y="2205875"/>
            <a:ext cx="652500" cy="65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24"/>
          <p:cNvCxnSpPr/>
          <p:nvPr/>
        </p:nvCxnSpPr>
        <p:spPr>
          <a:xfrm flipH="1" rot="10800000">
            <a:off x="5436897" y="2864672"/>
            <a:ext cx="252900" cy="2856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24"/>
          <p:cNvSpPr txBox="1"/>
          <p:nvPr/>
        </p:nvSpPr>
        <p:spPr>
          <a:xfrm>
            <a:off x="4839475" y="3034825"/>
            <a:ext cx="9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Times New Roman"/>
                <a:ea typeface="Times New Roman"/>
                <a:cs typeface="Times New Roman"/>
                <a:sym typeface="Times New Roman"/>
              </a:rPr>
              <a:t>Tool</a:t>
            </a:r>
            <a:r>
              <a:rPr i="1" lang="en" sz="1100">
                <a:latin typeface="Times New Roman"/>
                <a:ea typeface="Times New Roman"/>
                <a:cs typeface="Times New Roman"/>
                <a:sym typeface="Times New Roman"/>
              </a:rPr>
              <a:t> frame</a:t>
            </a:r>
            <a:endParaRPr i="1" sz="1100">
              <a:latin typeface="Times New Roman"/>
              <a:ea typeface="Times New Roman"/>
              <a:cs typeface="Times New Roman"/>
              <a:sym typeface="Times New Roman"/>
            </a:endParaRPr>
          </a:p>
        </p:txBody>
      </p:sp>
      <p:sp>
        <p:nvSpPr>
          <p:cNvPr id="236" name="Google Shape;236;p24"/>
          <p:cNvSpPr/>
          <p:nvPr/>
        </p:nvSpPr>
        <p:spPr>
          <a:xfrm>
            <a:off x="6124525" y="3150075"/>
            <a:ext cx="567600" cy="57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237" name="Google Shape;237;p24"/>
          <p:cNvCxnSpPr>
            <a:endCxn id="236" idx="3"/>
          </p:cNvCxnSpPr>
          <p:nvPr/>
        </p:nvCxnSpPr>
        <p:spPr>
          <a:xfrm flipH="1" rot="10800000">
            <a:off x="5949348" y="3642490"/>
            <a:ext cx="258300" cy="48240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24"/>
          <p:cNvSpPr txBox="1"/>
          <p:nvPr/>
        </p:nvSpPr>
        <p:spPr>
          <a:xfrm>
            <a:off x="5350610" y="4031947"/>
            <a:ext cx="1331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i="1" lang="en" sz="1100">
                <a:latin typeface="Times New Roman"/>
                <a:ea typeface="Times New Roman"/>
                <a:cs typeface="Times New Roman"/>
                <a:sym typeface="Times New Roman"/>
              </a:rPr>
              <a:t>Stationary frame</a:t>
            </a:r>
            <a:endParaRPr i="1" sz="1100">
              <a:latin typeface="Times New Roman"/>
              <a:ea typeface="Times New Roman"/>
              <a:cs typeface="Times New Roman"/>
              <a:sym typeface="Times New Roman"/>
            </a:endParaRPr>
          </a:p>
        </p:txBody>
      </p:sp>
      <p:cxnSp>
        <p:nvCxnSpPr>
          <p:cNvPr id="239" name="Google Shape;239;p24"/>
          <p:cNvCxnSpPr/>
          <p:nvPr/>
        </p:nvCxnSpPr>
        <p:spPr>
          <a:xfrm>
            <a:off x="5325425" y="3383275"/>
            <a:ext cx="409500" cy="680100"/>
          </a:xfrm>
          <a:prstGeom prst="straightConnector1">
            <a:avLst/>
          </a:prstGeom>
          <a:noFill/>
          <a:ln cap="flat" cmpd="sng" w="9525">
            <a:solidFill>
              <a:srgbClr val="FF0000"/>
            </a:solidFill>
            <a:prstDash val="solid"/>
            <a:round/>
            <a:headEnd len="med" w="med" type="none"/>
            <a:tailEnd len="med" w="med" type="triangle"/>
          </a:ln>
        </p:spPr>
      </p:cxnSp>
      <p:sp>
        <p:nvSpPr>
          <p:cNvPr id="240" name="Google Shape;240;p24"/>
          <p:cNvSpPr txBox="1"/>
          <p:nvPr/>
        </p:nvSpPr>
        <p:spPr>
          <a:xfrm>
            <a:off x="4539625" y="3561400"/>
            <a:ext cx="103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latin typeface="Lato"/>
                <a:ea typeface="Lato"/>
                <a:cs typeface="Lato"/>
                <a:sym typeface="Lato"/>
              </a:rPr>
              <a:t>Inverse Kinematic</a:t>
            </a:r>
            <a:endParaRPr sz="800">
              <a:solidFill>
                <a:srgbClr val="FF0000"/>
              </a:solidFill>
              <a:latin typeface="Lato"/>
              <a:ea typeface="Lato"/>
              <a:cs typeface="Lato"/>
              <a:sym typeface="Lato"/>
            </a:endParaRPr>
          </a:p>
        </p:txBody>
      </p:sp>
      <p:sp>
        <p:nvSpPr>
          <p:cNvPr id="241" name="Google Shape;241;p24"/>
          <p:cNvSpPr/>
          <p:nvPr/>
        </p:nvSpPr>
        <p:spPr>
          <a:xfrm>
            <a:off x="4521525" y="3660450"/>
            <a:ext cx="94200" cy="102900"/>
          </a:xfrm>
          <a:prstGeom prst="star5">
            <a:avLst>
              <a:gd fmla="val 19098" name="adj"/>
              <a:gd fmla="val 105146" name="hf"/>
              <a:gd fmla="val 110557" name="vf"/>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nvSpPr>
        <p:spPr>
          <a:xfrm>
            <a:off x="2842050" y="4534715"/>
            <a:ext cx="3307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Video1</a:t>
            </a:r>
            <a:r>
              <a:rPr i="1" lang="en" sz="1100">
                <a:latin typeface="Times New Roman"/>
                <a:ea typeface="Times New Roman"/>
                <a:cs typeface="Times New Roman"/>
                <a:sym typeface="Times New Roman"/>
              </a:rPr>
              <a:t> . </a:t>
            </a:r>
            <a:r>
              <a:rPr i="1" lang="en" sz="1100">
                <a:latin typeface="Times New Roman"/>
                <a:ea typeface="Times New Roman"/>
                <a:cs typeface="Times New Roman"/>
                <a:sym typeface="Times New Roman"/>
              </a:rPr>
              <a:t>UR10e </a:t>
            </a:r>
            <a:r>
              <a:rPr i="1" lang="en" sz="1100">
                <a:latin typeface="Times New Roman"/>
                <a:ea typeface="Times New Roman"/>
                <a:cs typeface="Times New Roman"/>
                <a:sym typeface="Times New Roman"/>
              </a:rPr>
              <a:t>Industrial</a:t>
            </a:r>
            <a:r>
              <a:rPr i="1" lang="en" sz="1100">
                <a:latin typeface="Times New Roman"/>
                <a:ea typeface="Times New Roman"/>
                <a:cs typeface="Times New Roman"/>
                <a:sym typeface="Times New Roman"/>
              </a:rPr>
              <a:t> Robot</a:t>
            </a:r>
            <a:endParaRPr sz="1200">
              <a:latin typeface="Lato"/>
              <a:ea typeface="Lato"/>
              <a:cs typeface="Lato"/>
              <a:sym typeface="Lato"/>
            </a:endParaRPr>
          </a:p>
        </p:txBody>
      </p:sp>
      <p:sp>
        <p:nvSpPr>
          <p:cNvPr id="247" name="Google Shape;247;p25"/>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248" name="Google Shape;248;p25" title="demo_final.mp4">
            <a:hlinkClick r:id="rId3"/>
          </p:cNvPr>
          <p:cNvPicPr preferRelativeResize="0"/>
          <p:nvPr/>
        </p:nvPicPr>
        <p:blipFill>
          <a:blip r:embed="rId4">
            <a:alphaModFix/>
          </a:blip>
          <a:stretch>
            <a:fillRect/>
          </a:stretch>
        </p:blipFill>
        <p:spPr>
          <a:xfrm>
            <a:off x="2182750" y="1726850"/>
            <a:ext cx="4551448" cy="2844650"/>
          </a:xfrm>
          <a:prstGeom prst="rect">
            <a:avLst/>
          </a:prstGeom>
          <a:noFill/>
          <a:ln>
            <a:noFill/>
          </a:ln>
        </p:spPr>
      </p:pic>
      <p:sp>
        <p:nvSpPr>
          <p:cNvPr id="249" name="Google Shape;249;p25"/>
          <p:cNvSpPr txBox="1"/>
          <p:nvPr>
            <p:ph type="title"/>
          </p:nvPr>
        </p:nvSpPr>
        <p:spPr>
          <a:xfrm>
            <a:off x="729450" y="1242450"/>
            <a:ext cx="2716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Demo</a:t>
            </a:r>
            <a:endParaRPr/>
          </a:p>
        </p:txBody>
      </p:sp>
      <p:sp>
        <p:nvSpPr>
          <p:cNvPr id="250" name="Google Shape;250;p25"/>
          <p:cNvSpPr txBox="1"/>
          <p:nvPr/>
        </p:nvSpPr>
        <p:spPr>
          <a:xfrm>
            <a:off x="118250" y="4690250"/>
            <a:ext cx="18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Real time simulation</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729450" y="1318650"/>
            <a:ext cx="17511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Sensitivity</a:t>
            </a:r>
            <a:endParaRPr sz="1840"/>
          </a:p>
        </p:txBody>
      </p:sp>
      <p:sp>
        <p:nvSpPr>
          <p:cNvPr id="256" name="Google Shape;256;p26"/>
          <p:cNvSpPr txBox="1"/>
          <p:nvPr/>
        </p:nvSpPr>
        <p:spPr>
          <a:xfrm>
            <a:off x="962525" y="1758525"/>
            <a:ext cx="260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Customized control track speed</a:t>
            </a:r>
            <a:endParaRPr sz="1200">
              <a:latin typeface="Lato"/>
              <a:ea typeface="Lato"/>
              <a:cs typeface="Lato"/>
              <a:sym typeface="Lato"/>
            </a:endParaRPr>
          </a:p>
        </p:txBody>
      </p:sp>
      <p:sp>
        <p:nvSpPr>
          <p:cNvPr id="257" name="Google Shape;257;p26"/>
          <p:cNvSpPr txBox="1"/>
          <p:nvPr>
            <p:ph type="title"/>
          </p:nvPr>
        </p:nvSpPr>
        <p:spPr>
          <a:xfrm>
            <a:off x="4610225" y="1318650"/>
            <a:ext cx="46281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840"/>
              <a:t>Editable </a:t>
            </a:r>
            <a:r>
              <a:rPr lang="en" sz="1840"/>
              <a:t>coordinate</a:t>
            </a:r>
            <a:r>
              <a:rPr lang="en" sz="1840"/>
              <a:t> information</a:t>
            </a:r>
            <a:endParaRPr sz="1840"/>
          </a:p>
        </p:txBody>
      </p:sp>
      <p:sp>
        <p:nvSpPr>
          <p:cNvPr id="258" name="Google Shape;258;p26"/>
          <p:cNvSpPr txBox="1"/>
          <p:nvPr/>
        </p:nvSpPr>
        <p:spPr>
          <a:xfrm>
            <a:off x="4843300" y="1778600"/>
            <a:ext cx="408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Can save trajectory information </a:t>
            </a:r>
            <a:r>
              <a:rPr lang="en" sz="1200">
                <a:latin typeface="Lato"/>
                <a:ea typeface="Lato"/>
                <a:cs typeface="Lato"/>
                <a:sym typeface="Lato"/>
              </a:rPr>
              <a:t>(x, y, z, roll yaw, pitch) </a:t>
            </a:r>
            <a:r>
              <a:rPr lang="en" sz="1200">
                <a:latin typeface="Lato"/>
                <a:ea typeface="Lato"/>
                <a:cs typeface="Lato"/>
                <a:sym typeface="Lato"/>
              </a:rPr>
              <a:t>for later edit</a:t>
            </a:r>
            <a:endParaRPr sz="1200">
              <a:latin typeface="Lato"/>
              <a:ea typeface="Lato"/>
              <a:cs typeface="Lato"/>
              <a:sym typeface="Lato"/>
            </a:endParaRPr>
          </a:p>
        </p:txBody>
      </p:sp>
      <p:sp>
        <p:nvSpPr>
          <p:cNvPr id="259" name="Google Shape;259;p26"/>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260" name="Google Shape;260;p26"/>
          <p:cNvPicPr preferRelativeResize="0"/>
          <p:nvPr/>
        </p:nvPicPr>
        <p:blipFill>
          <a:blip r:embed="rId3">
            <a:alphaModFix/>
          </a:blip>
          <a:stretch>
            <a:fillRect/>
          </a:stretch>
        </p:blipFill>
        <p:spPr>
          <a:xfrm>
            <a:off x="301088" y="2125750"/>
            <a:ext cx="4053772" cy="1219825"/>
          </a:xfrm>
          <a:prstGeom prst="rect">
            <a:avLst/>
          </a:prstGeom>
          <a:noFill/>
          <a:ln>
            <a:noFill/>
          </a:ln>
        </p:spPr>
      </p:pic>
      <p:sp>
        <p:nvSpPr>
          <p:cNvPr id="261" name="Google Shape;261;p26"/>
          <p:cNvSpPr txBox="1"/>
          <p:nvPr/>
        </p:nvSpPr>
        <p:spPr>
          <a:xfrm>
            <a:off x="1606700" y="2496823"/>
            <a:ext cx="168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Sensitivity factor</a:t>
            </a:r>
            <a:endParaRPr sz="800">
              <a:latin typeface="Lato"/>
              <a:ea typeface="Lato"/>
              <a:cs typeface="Lato"/>
              <a:sym typeface="Lato"/>
            </a:endParaRPr>
          </a:p>
        </p:txBody>
      </p:sp>
      <p:cxnSp>
        <p:nvCxnSpPr>
          <p:cNvPr id="262" name="Google Shape;262;p26"/>
          <p:cNvCxnSpPr/>
          <p:nvPr/>
        </p:nvCxnSpPr>
        <p:spPr>
          <a:xfrm rot="10800000">
            <a:off x="964350" y="2597025"/>
            <a:ext cx="697500" cy="531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26"/>
          <p:cNvSpPr/>
          <p:nvPr/>
        </p:nvSpPr>
        <p:spPr>
          <a:xfrm>
            <a:off x="481493" y="2496830"/>
            <a:ext cx="400200" cy="19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txBox="1"/>
          <p:nvPr/>
        </p:nvSpPr>
        <p:spPr>
          <a:xfrm>
            <a:off x="5792375" y="4737175"/>
            <a:ext cx="209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Times New Roman"/>
                <a:ea typeface="Times New Roman"/>
                <a:cs typeface="Times New Roman"/>
                <a:sym typeface="Times New Roman"/>
              </a:rPr>
              <a:t>Figure 8. </a:t>
            </a:r>
            <a:r>
              <a:rPr i="1" lang="en" sz="800">
                <a:latin typeface="Times New Roman"/>
                <a:ea typeface="Times New Roman"/>
                <a:cs typeface="Times New Roman"/>
                <a:sym typeface="Times New Roman"/>
              </a:rPr>
              <a:t>Trajectory</a:t>
            </a:r>
            <a:r>
              <a:rPr i="1" lang="en" sz="800">
                <a:latin typeface="Times New Roman"/>
                <a:ea typeface="Times New Roman"/>
                <a:cs typeface="Times New Roman"/>
                <a:sym typeface="Times New Roman"/>
              </a:rPr>
              <a:t> txt. file screenshot</a:t>
            </a:r>
            <a:endParaRPr i="1" sz="800">
              <a:latin typeface="Times New Roman"/>
              <a:ea typeface="Times New Roman"/>
              <a:cs typeface="Times New Roman"/>
              <a:sym typeface="Times New Roman"/>
            </a:endParaRPr>
          </a:p>
        </p:txBody>
      </p:sp>
      <p:sp>
        <p:nvSpPr>
          <p:cNvPr id="265" name="Google Shape;265;p26"/>
          <p:cNvSpPr txBox="1"/>
          <p:nvPr/>
        </p:nvSpPr>
        <p:spPr>
          <a:xfrm>
            <a:off x="827975" y="3287163"/>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latin typeface="Times New Roman"/>
                <a:ea typeface="Times New Roman"/>
                <a:cs typeface="Times New Roman"/>
                <a:sym typeface="Times New Roman"/>
              </a:rPr>
              <a:t>Figure 7. Source code screenshot</a:t>
            </a:r>
            <a:endParaRPr sz="800">
              <a:latin typeface="Lato"/>
              <a:ea typeface="Lato"/>
              <a:cs typeface="Lato"/>
              <a:sym typeface="Lato"/>
            </a:endParaRPr>
          </a:p>
        </p:txBody>
      </p:sp>
      <p:cxnSp>
        <p:nvCxnSpPr>
          <p:cNvPr id="266" name="Google Shape;266;p26"/>
          <p:cNvCxnSpPr/>
          <p:nvPr/>
        </p:nvCxnSpPr>
        <p:spPr>
          <a:xfrm>
            <a:off x="4303322" y="817835"/>
            <a:ext cx="9900" cy="40398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26"/>
          <p:cNvSpPr txBox="1"/>
          <p:nvPr/>
        </p:nvSpPr>
        <p:spPr>
          <a:xfrm>
            <a:off x="126125" y="4453750"/>
            <a:ext cx="373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w: scale factor to real world motion</a:t>
            </a:r>
            <a:endParaRPr sz="1200">
              <a:latin typeface="Lato"/>
              <a:ea typeface="Lato"/>
              <a:cs typeface="Lato"/>
              <a:sym typeface="Lato"/>
            </a:endParaRPr>
          </a:p>
        </p:txBody>
      </p:sp>
      <p:pic>
        <p:nvPicPr>
          <p:cNvPr id="268" name="Google Shape;268;p26"/>
          <p:cNvPicPr preferRelativeResize="0"/>
          <p:nvPr/>
        </p:nvPicPr>
        <p:blipFill rotWithShape="1">
          <a:blip r:embed="rId4">
            <a:alphaModFix/>
          </a:blip>
          <a:srcRect b="9354" l="0" r="0" t="0"/>
          <a:stretch/>
        </p:blipFill>
        <p:spPr>
          <a:xfrm>
            <a:off x="5792375" y="2234900"/>
            <a:ext cx="1688700" cy="24276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Goal</a:t>
            </a:r>
            <a:endParaRPr/>
          </a:p>
        </p:txBody>
      </p:sp>
      <p:sp>
        <p:nvSpPr>
          <p:cNvPr id="274" name="Google Shape;274;p27"/>
          <p:cNvSpPr txBox="1"/>
          <p:nvPr/>
        </p:nvSpPr>
        <p:spPr>
          <a:xfrm>
            <a:off x="832175" y="2205800"/>
            <a:ext cx="5905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Increase detection and rotation  range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Optimize QR code detection successful rate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 without QR cube &amp; add hand gesture control</a:t>
            </a:r>
            <a:endParaRPr>
              <a:latin typeface="Lato"/>
              <a:ea typeface="Lato"/>
              <a:cs typeface="Lato"/>
              <a:sym typeface="Lato"/>
            </a:endParaRPr>
          </a:p>
        </p:txBody>
      </p:sp>
      <p:sp>
        <p:nvSpPr>
          <p:cNvPr id="275" name="Google Shape;275;p27"/>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8"/>
          <p:cNvSpPr txBox="1"/>
          <p:nvPr/>
        </p:nvSpPr>
        <p:spPr>
          <a:xfrm>
            <a:off x="2503400" y="4288250"/>
            <a:ext cx="494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latin typeface="Lato"/>
                <a:ea typeface="Lato"/>
                <a:cs typeface="Lato"/>
                <a:sym typeface="Lato"/>
              </a:rPr>
              <a:t>Any Questions?</a:t>
            </a:r>
            <a:endParaRPr b="1" sz="2400">
              <a:latin typeface="Lato"/>
              <a:ea typeface="Lato"/>
              <a:cs typeface="Lato"/>
              <a:sym typeface="Lato"/>
            </a:endParaRPr>
          </a:p>
        </p:txBody>
      </p:sp>
      <p:sp>
        <p:nvSpPr>
          <p:cNvPr id="281" name="Google Shape;281;p28"/>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7" name="Google Shape;97;p14"/>
          <p:cNvSpPr txBox="1"/>
          <p:nvPr/>
        </p:nvSpPr>
        <p:spPr>
          <a:xfrm>
            <a:off x="660825" y="1853838"/>
            <a:ext cx="787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Lato"/>
                <a:ea typeface="Lato"/>
                <a:cs typeface="Lato"/>
                <a:sym typeface="Lato"/>
              </a:rPr>
              <a:t>Ease Tedious Co-Bot Teaching Process</a:t>
            </a:r>
            <a:endParaRPr b="1" sz="1600">
              <a:solidFill>
                <a:schemeClr val="dk1"/>
              </a:solidFill>
              <a:latin typeface="Lato"/>
              <a:ea typeface="Lato"/>
              <a:cs typeface="Lato"/>
              <a:sym typeface="Lato"/>
            </a:endParaRPr>
          </a:p>
        </p:txBody>
      </p:sp>
      <p:sp>
        <p:nvSpPr>
          <p:cNvPr id="98" name="Google Shape;98;p14"/>
          <p:cNvSpPr txBox="1"/>
          <p:nvPr/>
        </p:nvSpPr>
        <p:spPr>
          <a:xfrm>
            <a:off x="5234650" y="2756800"/>
            <a:ext cx="33324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Vision Based Real-Time Trajectory Tracking</a:t>
            </a:r>
            <a:endParaRPr>
              <a:latin typeface="Lato"/>
              <a:ea typeface="Lato"/>
              <a:cs typeface="Lato"/>
              <a:sym typeface="Lato"/>
            </a:endParaRPr>
          </a:p>
        </p:txBody>
      </p:sp>
      <p:sp>
        <p:nvSpPr>
          <p:cNvPr id="99" name="Google Shape;99;p14"/>
          <p:cNvSpPr txBox="1"/>
          <p:nvPr/>
        </p:nvSpPr>
        <p:spPr>
          <a:xfrm>
            <a:off x="870700" y="2356600"/>
            <a:ext cx="286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9900"/>
                </a:solidFill>
                <a:latin typeface="Lato"/>
                <a:ea typeface="Lato"/>
                <a:cs typeface="Lato"/>
                <a:sym typeface="Lato"/>
              </a:rPr>
              <a:t>Traditional</a:t>
            </a:r>
            <a:endParaRPr b="1">
              <a:solidFill>
                <a:srgbClr val="FF9900"/>
              </a:solidFill>
              <a:latin typeface="Lato"/>
              <a:ea typeface="Lato"/>
              <a:cs typeface="Lato"/>
              <a:sym typeface="Lato"/>
            </a:endParaRPr>
          </a:p>
        </p:txBody>
      </p:sp>
      <p:sp>
        <p:nvSpPr>
          <p:cNvPr id="100" name="Google Shape;100;p14"/>
          <p:cNvSpPr txBox="1"/>
          <p:nvPr/>
        </p:nvSpPr>
        <p:spPr>
          <a:xfrm>
            <a:off x="5348500" y="2383325"/>
            <a:ext cx="286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9900"/>
                </a:solidFill>
                <a:latin typeface="Lato"/>
                <a:ea typeface="Lato"/>
                <a:cs typeface="Lato"/>
                <a:sym typeface="Lato"/>
              </a:rPr>
              <a:t>Vision Control Bot</a:t>
            </a:r>
            <a:endParaRPr b="1">
              <a:solidFill>
                <a:srgbClr val="FF9900"/>
              </a:solidFill>
              <a:latin typeface="Lato"/>
              <a:ea typeface="Lato"/>
              <a:cs typeface="Lato"/>
              <a:sym typeface="Lato"/>
            </a:endParaRPr>
          </a:p>
        </p:txBody>
      </p:sp>
      <p:sp>
        <p:nvSpPr>
          <p:cNvPr id="101" name="Google Shape;101;p14"/>
          <p:cNvSpPr txBox="1"/>
          <p:nvPr/>
        </p:nvSpPr>
        <p:spPr>
          <a:xfrm>
            <a:off x="767925" y="2724150"/>
            <a:ext cx="316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Teach </a:t>
            </a:r>
            <a:r>
              <a:rPr lang="en">
                <a:latin typeface="Lato"/>
                <a:ea typeface="Lato"/>
                <a:cs typeface="Lato"/>
                <a:sym typeface="Lato"/>
              </a:rPr>
              <a:t>Pendant</a:t>
            </a:r>
            <a:r>
              <a:rPr lang="en">
                <a:latin typeface="Lato"/>
                <a:ea typeface="Lato"/>
                <a:cs typeface="Lato"/>
                <a:sym typeface="Lato"/>
              </a:rPr>
              <a:t> Programming or Dragging Robot Around</a:t>
            </a:r>
            <a:endParaRPr>
              <a:latin typeface="Lato"/>
              <a:ea typeface="Lato"/>
              <a:cs typeface="Lato"/>
              <a:sym typeface="Lato"/>
            </a:endParaRPr>
          </a:p>
        </p:txBody>
      </p:sp>
      <p:sp>
        <p:nvSpPr>
          <p:cNvPr id="102" name="Google Shape;102;p14"/>
          <p:cNvSpPr/>
          <p:nvPr/>
        </p:nvSpPr>
        <p:spPr>
          <a:xfrm>
            <a:off x="3949150" y="2881900"/>
            <a:ext cx="1336200" cy="2364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104" name="Google Shape;104;p14"/>
          <p:cNvPicPr preferRelativeResize="0"/>
          <p:nvPr/>
        </p:nvPicPr>
        <p:blipFill>
          <a:blip r:embed="rId3">
            <a:alphaModFix/>
          </a:blip>
          <a:stretch>
            <a:fillRect/>
          </a:stretch>
        </p:blipFill>
        <p:spPr>
          <a:xfrm>
            <a:off x="2189525" y="3663200"/>
            <a:ext cx="1997650" cy="1081875"/>
          </a:xfrm>
          <a:prstGeom prst="rect">
            <a:avLst/>
          </a:prstGeom>
          <a:noFill/>
          <a:ln>
            <a:noFill/>
          </a:ln>
        </p:spPr>
      </p:pic>
      <p:pic>
        <p:nvPicPr>
          <p:cNvPr id="105" name="Google Shape;105;p14"/>
          <p:cNvPicPr preferRelativeResize="0"/>
          <p:nvPr/>
        </p:nvPicPr>
        <p:blipFill>
          <a:blip r:embed="rId4">
            <a:alphaModFix/>
          </a:blip>
          <a:stretch>
            <a:fillRect/>
          </a:stretch>
        </p:blipFill>
        <p:spPr>
          <a:xfrm>
            <a:off x="181222" y="3372400"/>
            <a:ext cx="1781703" cy="1858350"/>
          </a:xfrm>
          <a:prstGeom prst="rect">
            <a:avLst/>
          </a:prstGeom>
          <a:noFill/>
          <a:ln>
            <a:noFill/>
          </a:ln>
        </p:spPr>
      </p:pic>
      <p:pic>
        <p:nvPicPr>
          <p:cNvPr id="106" name="Google Shape;106;p14"/>
          <p:cNvPicPr preferRelativeResize="0"/>
          <p:nvPr/>
        </p:nvPicPr>
        <p:blipFill>
          <a:blip r:embed="rId5">
            <a:alphaModFix/>
          </a:blip>
          <a:stretch>
            <a:fillRect/>
          </a:stretch>
        </p:blipFill>
        <p:spPr>
          <a:xfrm>
            <a:off x="5953106" y="3591225"/>
            <a:ext cx="1895496" cy="142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5"/>
          <p:cNvPicPr preferRelativeResize="0"/>
          <p:nvPr/>
        </p:nvPicPr>
        <p:blipFill>
          <a:blip r:embed="rId3">
            <a:alphaModFix/>
          </a:blip>
          <a:stretch>
            <a:fillRect/>
          </a:stretch>
        </p:blipFill>
        <p:spPr>
          <a:xfrm>
            <a:off x="0" y="493375"/>
            <a:ext cx="9144001" cy="465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idx="4294967295" type="body"/>
          </p:nvPr>
        </p:nvSpPr>
        <p:spPr>
          <a:xfrm>
            <a:off x="430900" y="2168073"/>
            <a:ext cx="4853400" cy="17454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chemeClr val="dk2"/>
              </a:buClr>
              <a:buSzPts val="1300"/>
              <a:buChar char="●"/>
            </a:pPr>
            <a:r>
              <a:rPr b="1" lang="en">
                <a:solidFill>
                  <a:schemeClr val="dk2"/>
                </a:solidFill>
              </a:rPr>
              <a:t>Objective: </a:t>
            </a:r>
            <a:endParaRPr b="1">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Camera Matrix and Distortion Coefficient</a:t>
            </a:r>
            <a:endParaRPr>
              <a:solidFill>
                <a:schemeClr val="dk2"/>
              </a:solidFill>
            </a:endParaRPr>
          </a:p>
          <a:p>
            <a:pPr indent="0" lvl="0" marL="457200" rtl="0" algn="l">
              <a:lnSpc>
                <a:spcPct val="115000"/>
              </a:lnSpc>
              <a:spcBef>
                <a:spcPts val="0"/>
              </a:spcBef>
              <a:spcAft>
                <a:spcPts val="0"/>
              </a:spcAft>
              <a:buNone/>
            </a:pPr>
            <a:r>
              <a:t/>
            </a:r>
            <a:endParaRPr>
              <a:solidFill>
                <a:schemeClr val="dk2"/>
              </a:solidFill>
            </a:endParaRPr>
          </a:p>
          <a:p>
            <a:pPr indent="-311150" lvl="0" marL="457200" rtl="0" algn="l">
              <a:lnSpc>
                <a:spcPct val="115000"/>
              </a:lnSpc>
              <a:spcBef>
                <a:spcPts val="0"/>
              </a:spcBef>
              <a:spcAft>
                <a:spcPts val="0"/>
              </a:spcAft>
              <a:buClr>
                <a:schemeClr val="dk2"/>
              </a:buClr>
              <a:buSzPts val="1300"/>
              <a:buChar char="●"/>
            </a:pPr>
            <a:r>
              <a:rPr b="1" lang="en">
                <a:solidFill>
                  <a:schemeClr val="dk2"/>
                </a:solidFill>
              </a:rPr>
              <a:t>Process (cv2.calibrateCamera()): </a:t>
            </a:r>
            <a:endParaRPr b="1">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21 images of calibration board (extreme case)</a:t>
            </a:r>
            <a:endParaRPr>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Object Points: Physical Checkerboard Intersection Points</a:t>
            </a:r>
            <a:endParaRPr>
              <a:solidFill>
                <a:schemeClr val="dk2"/>
              </a:solidFill>
            </a:endParaRPr>
          </a:p>
          <a:p>
            <a:pPr indent="-298450" lvl="1" marL="914400" rtl="0" algn="l">
              <a:lnSpc>
                <a:spcPct val="115000"/>
              </a:lnSpc>
              <a:spcBef>
                <a:spcPts val="0"/>
              </a:spcBef>
              <a:spcAft>
                <a:spcPts val="0"/>
              </a:spcAft>
              <a:buClr>
                <a:schemeClr val="dk2"/>
              </a:buClr>
              <a:buSzPts val="1100"/>
              <a:buChar char="○"/>
            </a:pPr>
            <a:r>
              <a:rPr lang="en">
                <a:solidFill>
                  <a:schemeClr val="dk2"/>
                </a:solidFill>
              </a:rPr>
              <a:t>Image Points: Corresponding Points Pixel Location</a:t>
            </a:r>
            <a:endParaRPr>
              <a:solidFill>
                <a:schemeClr val="dk2"/>
              </a:solidFill>
            </a:endParaRPr>
          </a:p>
        </p:txBody>
      </p:sp>
      <p:sp>
        <p:nvSpPr>
          <p:cNvPr id="117" name="Google Shape;117;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Camera Calibration - Intrinsic Parameters</a:t>
            </a:r>
            <a:endParaRPr/>
          </a:p>
        </p:txBody>
      </p:sp>
      <p:pic>
        <p:nvPicPr>
          <p:cNvPr id="118" name="Google Shape;118;p16"/>
          <p:cNvPicPr preferRelativeResize="0"/>
          <p:nvPr/>
        </p:nvPicPr>
        <p:blipFill>
          <a:blip r:embed="rId3">
            <a:alphaModFix/>
          </a:blip>
          <a:stretch>
            <a:fillRect/>
          </a:stretch>
        </p:blipFill>
        <p:spPr>
          <a:xfrm>
            <a:off x="1678150" y="4227700"/>
            <a:ext cx="5787700" cy="382275"/>
          </a:xfrm>
          <a:prstGeom prst="rect">
            <a:avLst/>
          </a:prstGeom>
          <a:noFill/>
          <a:ln>
            <a:noFill/>
          </a:ln>
        </p:spPr>
      </p:pic>
      <p:pic>
        <p:nvPicPr>
          <p:cNvPr id="119" name="Google Shape;119;p16"/>
          <p:cNvPicPr preferRelativeResize="0"/>
          <p:nvPr/>
        </p:nvPicPr>
        <p:blipFill>
          <a:blip r:embed="rId4">
            <a:alphaModFix/>
          </a:blip>
          <a:stretch>
            <a:fillRect/>
          </a:stretch>
        </p:blipFill>
        <p:spPr>
          <a:xfrm>
            <a:off x="5615461" y="1985000"/>
            <a:ext cx="3187814" cy="1793151"/>
          </a:xfrm>
          <a:prstGeom prst="rect">
            <a:avLst/>
          </a:prstGeom>
          <a:noFill/>
          <a:ln>
            <a:noFill/>
          </a:ln>
        </p:spPr>
      </p:pic>
      <p:sp>
        <p:nvSpPr>
          <p:cNvPr id="120" name="Google Shape;120;p16"/>
          <p:cNvSpPr txBox="1"/>
          <p:nvPr/>
        </p:nvSpPr>
        <p:spPr>
          <a:xfrm>
            <a:off x="6067113" y="3778150"/>
            <a:ext cx="228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1. </a:t>
            </a:r>
            <a:r>
              <a:rPr i="1" lang="en" sz="1100">
                <a:latin typeface="Times New Roman"/>
                <a:ea typeface="Times New Roman"/>
                <a:cs typeface="Times New Roman"/>
                <a:sym typeface="Times New Roman"/>
              </a:rPr>
              <a:t>Checker board</a:t>
            </a:r>
            <a:endParaRPr sz="1000">
              <a:latin typeface="Lato"/>
              <a:ea typeface="Lato"/>
              <a:cs typeface="Lato"/>
              <a:sym typeface="Lato"/>
            </a:endParaRPr>
          </a:p>
        </p:txBody>
      </p:sp>
      <p:sp>
        <p:nvSpPr>
          <p:cNvPr id="121" name="Google Shape;121;p16"/>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729450" y="1318650"/>
            <a:ext cx="2716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Setup</a:t>
            </a:r>
            <a:endParaRPr/>
          </a:p>
        </p:txBody>
      </p:sp>
      <p:pic>
        <p:nvPicPr>
          <p:cNvPr id="127" name="Google Shape;127;p17"/>
          <p:cNvPicPr preferRelativeResize="0"/>
          <p:nvPr/>
        </p:nvPicPr>
        <p:blipFill>
          <a:blip r:embed="rId3">
            <a:alphaModFix/>
          </a:blip>
          <a:stretch>
            <a:fillRect/>
          </a:stretch>
        </p:blipFill>
        <p:spPr>
          <a:xfrm>
            <a:off x="5898450" y="1729275"/>
            <a:ext cx="2203250" cy="2203250"/>
          </a:xfrm>
          <a:prstGeom prst="rect">
            <a:avLst/>
          </a:prstGeom>
          <a:noFill/>
          <a:ln>
            <a:noFill/>
          </a:ln>
        </p:spPr>
      </p:pic>
      <p:sp>
        <p:nvSpPr>
          <p:cNvPr id="128" name="Google Shape;128;p17"/>
          <p:cNvSpPr txBox="1"/>
          <p:nvPr/>
        </p:nvSpPr>
        <p:spPr>
          <a:xfrm>
            <a:off x="729450" y="2034900"/>
            <a:ext cx="4254600" cy="2093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b="1" lang="en">
                <a:latin typeface="Lato"/>
                <a:ea typeface="Lato"/>
                <a:cs typeface="Lato"/>
                <a:sym typeface="Lato"/>
              </a:rPr>
              <a:t>Teaching Cube</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57mm x 57mm Cube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Ensure Flat Surface For Accurate Edge Detection</a:t>
            </a:r>
            <a:endParaRPr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Uniquely Encoded QR Code</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Numerical Encoding (0 - 5 for 6 face)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Inform the Algorithm which Face It Is Looking At (For Later Rotation Angle)</a:t>
            </a:r>
            <a:endParaRPr sz="1200">
              <a:latin typeface="Lato"/>
              <a:ea typeface="Lato"/>
              <a:cs typeface="Lato"/>
              <a:sym typeface="Lato"/>
            </a:endParaRPr>
          </a:p>
        </p:txBody>
      </p:sp>
      <p:sp>
        <p:nvSpPr>
          <p:cNvPr id="129" name="Google Shape;129;p17"/>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
        <p:nvSpPr>
          <p:cNvPr id="130" name="Google Shape;130;p17"/>
          <p:cNvSpPr txBox="1"/>
          <p:nvPr/>
        </p:nvSpPr>
        <p:spPr>
          <a:xfrm>
            <a:off x="5656225" y="4012100"/>
            <a:ext cx="2687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2. Teaching Cube</a:t>
            </a:r>
            <a:endParaRPr i="1" sz="11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P4P Transformation</a:t>
            </a:r>
            <a:endParaRPr/>
          </a:p>
        </p:txBody>
      </p:sp>
      <p:pic>
        <p:nvPicPr>
          <p:cNvPr id="136" name="Google Shape;136;p18"/>
          <p:cNvPicPr preferRelativeResize="0"/>
          <p:nvPr/>
        </p:nvPicPr>
        <p:blipFill rotWithShape="1">
          <a:blip r:embed="rId3">
            <a:alphaModFix/>
          </a:blip>
          <a:srcRect b="8817" l="37972" r="0" t="10289"/>
          <a:stretch/>
        </p:blipFill>
        <p:spPr>
          <a:xfrm>
            <a:off x="7178550" y="2204750"/>
            <a:ext cx="1627401" cy="1643475"/>
          </a:xfrm>
          <a:prstGeom prst="rect">
            <a:avLst/>
          </a:prstGeom>
          <a:noFill/>
          <a:ln>
            <a:noFill/>
          </a:ln>
        </p:spPr>
      </p:pic>
      <p:sp>
        <p:nvSpPr>
          <p:cNvPr id="137" name="Google Shape;137;p18"/>
          <p:cNvSpPr txBox="1"/>
          <p:nvPr/>
        </p:nvSpPr>
        <p:spPr>
          <a:xfrm>
            <a:off x="589475" y="2308775"/>
            <a:ext cx="3732900" cy="2062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b="1" lang="en">
                <a:latin typeface="Lato"/>
                <a:ea typeface="Lato"/>
                <a:cs typeface="Lato"/>
                <a:sym typeface="Lato"/>
              </a:rPr>
              <a:t>Image Plane Coordinate</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Four Corners of QR Code (</a:t>
            </a:r>
            <a:r>
              <a:rPr lang="en" sz="1200">
                <a:solidFill>
                  <a:srgbClr val="FF0000"/>
                </a:solidFill>
                <a:latin typeface="Lato"/>
                <a:ea typeface="Lato"/>
                <a:cs typeface="Lato"/>
                <a:sym typeface="Lato"/>
              </a:rPr>
              <a:t>P4P Input 1</a:t>
            </a:r>
            <a:r>
              <a:rPr lang="en" sz="1200">
                <a:latin typeface="Lato"/>
                <a:ea typeface="Lato"/>
                <a:cs typeface="Lato"/>
                <a:sym typeface="Lato"/>
              </a:rPr>
              <a:t>)</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Opencv Function </a:t>
            </a:r>
            <a:r>
              <a:rPr i="1" lang="en" sz="1200">
                <a:solidFill>
                  <a:srgbClr val="FF9900"/>
                </a:solidFill>
                <a:latin typeface="Lato"/>
                <a:ea typeface="Lato"/>
                <a:cs typeface="Lato"/>
                <a:sym typeface="Lato"/>
              </a:rPr>
              <a:t>cv2.detectQR()</a:t>
            </a:r>
            <a:endParaRPr i="1" sz="1200">
              <a:solidFill>
                <a:srgbClr val="FF9900"/>
              </a:solidFill>
              <a:latin typeface="Lato"/>
              <a:ea typeface="Lato"/>
              <a:cs typeface="Lato"/>
              <a:sym typeface="Lato"/>
            </a:endParaRPr>
          </a:p>
          <a:p>
            <a:pPr indent="-304800" lvl="0" marL="457200" rtl="0" algn="l">
              <a:spcBef>
                <a:spcPts val="0"/>
              </a:spcBef>
              <a:spcAft>
                <a:spcPts val="0"/>
              </a:spcAft>
              <a:buSzPts val="1200"/>
              <a:buFont typeface="Lato"/>
              <a:buChar char="●"/>
            </a:pPr>
            <a:r>
              <a:rPr b="1" lang="en" sz="1200">
                <a:latin typeface="Lato"/>
                <a:ea typeface="Lato"/>
                <a:cs typeface="Lato"/>
                <a:sym typeface="Lato"/>
              </a:rPr>
              <a:t>Object</a:t>
            </a:r>
            <a:r>
              <a:rPr b="1" lang="en" sz="1200">
                <a:latin typeface="Lato"/>
                <a:ea typeface="Lato"/>
                <a:cs typeface="Lato"/>
                <a:sym typeface="Lato"/>
              </a:rPr>
              <a:t> Coordinate</a:t>
            </a:r>
            <a:endParaRPr b="1"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Origin at Top Left Corner of Face 1</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Top Edge as X Axis, Left Edge as Y Axis, Z Axis Coming Out of The Screen (Figure 3)</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Four Corner of QR Code (</a:t>
            </a:r>
            <a:r>
              <a:rPr lang="en" sz="1200">
                <a:solidFill>
                  <a:srgbClr val="FF0000"/>
                </a:solidFill>
                <a:latin typeface="Lato"/>
                <a:ea typeface="Lato"/>
                <a:cs typeface="Lato"/>
                <a:sym typeface="Lato"/>
              </a:rPr>
              <a:t>P4P Input 2</a:t>
            </a:r>
            <a:r>
              <a:rPr lang="en" sz="1200">
                <a:latin typeface="Lato"/>
                <a:ea typeface="Lato"/>
                <a:cs typeface="Lato"/>
                <a:sym typeface="Lato"/>
              </a:rPr>
              <a: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38" name="Google Shape;138;p18"/>
          <p:cNvSpPr txBox="1"/>
          <p:nvPr/>
        </p:nvSpPr>
        <p:spPr>
          <a:xfrm>
            <a:off x="4782926" y="3905475"/>
            <a:ext cx="199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3. QR Corner Detection</a:t>
            </a:r>
            <a:endParaRPr i="1" sz="1100">
              <a:latin typeface="Times New Roman"/>
              <a:ea typeface="Times New Roman"/>
              <a:cs typeface="Times New Roman"/>
              <a:sym typeface="Times New Roman"/>
            </a:endParaRPr>
          </a:p>
        </p:txBody>
      </p:sp>
      <p:pic>
        <p:nvPicPr>
          <p:cNvPr id="139" name="Google Shape;139;p18"/>
          <p:cNvPicPr preferRelativeResize="0"/>
          <p:nvPr/>
        </p:nvPicPr>
        <p:blipFill>
          <a:blip r:embed="rId4">
            <a:alphaModFix/>
          </a:blip>
          <a:stretch>
            <a:fillRect/>
          </a:stretch>
        </p:blipFill>
        <p:spPr>
          <a:xfrm>
            <a:off x="4844151" y="2233025"/>
            <a:ext cx="1954755" cy="1603675"/>
          </a:xfrm>
          <a:prstGeom prst="rect">
            <a:avLst/>
          </a:prstGeom>
          <a:noFill/>
          <a:ln>
            <a:noFill/>
          </a:ln>
        </p:spPr>
      </p:pic>
      <p:sp>
        <p:nvSpPr>
          <p:cNvPr id="140" name="Google Shape;140;p18"/>
          <p:cNvSpPr txBox="1"/>
          <p:nvPr/>
        </p:nvSpPr>
        <p:spPr>
          <a:xfrm>
            <a:off x="6838750" y="3905475"/>
            <a:ext cx="230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4. Object Coordinate Frame</a:t>
            </a:r>
            <a:endParaRPr i="1" sz="1100">
              <a:latin typeface="Times New Roman"/>
              <a:ea typeface="Times New Roman"/>
              <a:cs typeface="Times New Roman"/>
              <a:sym typeface="Times New Roman"/>
            </a:endParaRPr>
          </a:p>
        </p:txBody>
      </p:sp>
      <p:sp>
        <p:nvSpPr>
          <p:cNvPr id="141" name="Google Shape;141;p18"/>
          <p:cNvSpPr txBox="1"/>
          <p:nvPr/>
        </p:nvSpPr>
        <p:spPr>
          <a:xfrm>
            <a:off x="7660225" y="2308775"/>
            <a:ext cx="2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FF00"/>
                </a:solidFill>
                <a:latin typeface="Lato"/>
                <a:ea typeface="Lato"/>
                <a:cs typeface="Lato"/>
                <a:sym typeface="Lato"/>
              </a:rPr>
              <a:t>X</a:t>
            </a:r>
            <a:endParaRPr b="1">
              <a:solidFill>
                <a:srgbClr val="00FF00"/>
              </a:solidFill>
              <a:latin typeface="Lato"/>
              <a:ea typeface="Lato"/>
              <a:cs typeface="Lato"/>
              <a:sym typeface="Lato"/>
            </a:endParaRPr>
          </a:p>
        </p:txBody>
      </p:sp>
      <p:sp>
        <p:nvSpPr>
          <p:cNvPr id="142" name="Google Shape;142;p18"/>
          <p:cNvSpPr txBox="1"/>
          <p:nvPr/>
        </p:nvSpPr>
        <p:spPr>
          <a:xfrm>
            <a:off x="7211150" y="2792375"/>
            <a:ext cx="2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Lato"/>
                <a:ea typeface="Lato"/>
                <a:cs typeface="Lato"/>
                <a:sym typeface="Lato"/>
              </a:rPr>
              <a:t>Y</a:t>
            </a:r>
            <a:endParaRPr b="1">
              <a:solidFill>
                <a:srgbClr val="FF0000"/>
              </a:solidFill>
              <a:latin typeface="Lato"/>
              <a:ea typeface="Lato"/>
              <a:cs typeface="Lato"/>
              <a:sym typeface="Lato"/>
            </a:endParaRPr>
          </a:p>
        </p:txBody>
      </p:sp>
      <p:sp>
        <p:nvSpPr>
          <p:cNvPr id="143" name="Google Shape;143;p18"/>
          <p:cNvSpPr txBox="1"/>
          <p:nvPr/>
        </p:nvSpPr>
        <p:spPr>
          <a:xfrm>
            <a:off x="7269900" y="2272050"/>
            <a:ext cx="2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Lato"/>
                <a:ea typeface="Lato"/>
                <a:cs typeface="Lato"/>
                <a:sym typeface="Lato"/>
              </a:rPr>
              <a:t>Z</a:t>
            </a:r>
            <a:endParaRPr b="1">
              <a:solidFill>
                <a:srgbClr val="0000FF"/>
              </a:solidFill>
              <a:latin typeface="Lato"/>
              <a:ea typeface="Lato"/>
              <a:cs typeface="Lato"/>
              <a:sym typeface="Lato"/>
            </a:endParaRPr>
          </a:p>
        </p:txBody>
      </p:sp>
      <p:sp>
        <p:nvSpPr>
          <p:cNvPr id="144" name="Google Shape;144;p18"/>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P4P Transformation</a:t>
            </a:r>
            <a:endParaRPr/>
          </a:p>
        </p:txBody>
      </p:sp>
      <p:sp>
        <p:nvSpPr>
          <p:cNvPr id="150" name="Google Shape;150;p19"/>
          <p:cNvSpPr txBox="1"/>
          <p:nvPr/>
        </p:nvSpPr>
        <p:spPr>
          <a:xfrm>
            <a:off x="605975" y="1963625"/>
            <a:ext cx="4000800" cy="2832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b="1" lang="en">
                <a:latin typeface="Lato"/>
                <a:ea typeface="Lato"/>
                <a:cs typeface="Lato"/>
                <a:sym typeface="Lato"/>
              </a:rPr>
              <a:t>Three Inputs For SolvePnp (</a:t>
            </a:r>
            <a:r>
              <a:rPr lang="en" sz="900">
                <a:solidFill>
                  <a:srgbClr val="C9D1D9"/>
                </a:solidFill>
                <a:highlight>
                  <a:srgbClr val="0D1117"/>
                </a:highlight>
                <a:latin typeface="Courier New"/>
                <a:ea typeface="Courier New"/>
                <a:cs typeface="Courier New"/>
                <a:sym typeface="Courier New"/>
              </a:rPr>
              <a:t>cv.</a:t>
            </a:r>
            <a:r>
              <a:rPr lang="en" sz="900">
                <a:solidFill>
                  <a:schemeClr val="lt1"/>
                </a:solidFill>
                <a:highlight>
                  <a:srgbClr val="0D1117"/>
                </a:highlight>
                <a:latin typeface="Courier New"/>
                <a:ea typeface="Courier New"/>
                <a:cs typeface="Courier New"/>
                <a:sym typeface="Courier New"/>
              </a:rPr>
              <a:t>solvePnP</a:t>
            </a:r>
            <a:r>
              <a:rPr lang="en" sz="900">
                <a:solidFill>
                  <a:srgbClr val="C9D1D9"/>
                </a:solidFill>
                <a:highlight>
                  <a:srgbClr val="0D1117"/>
                </a:highlight>
                <a:latin typeface="Courier New"/>
                <a:ea typeface="Courier New"/>
                <a:cs typeface="Courier New"/>
                <a:sym typeface="Courier New"/>
              </a:rPr>
              <a:t>()</a:t>
            </a:r>
            <a:r>
              <a:rPr b="1" lang="en">
                <a:latin typeface="Lato"/>
                <a:ea typeface="Lato"/>
                <a:cs typeface="Lato"/>
                <a:sym typeface="Lato"/>
              </a:rPr>
              <a:t>)</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Image Plane: </a:t>
            </a:r>
            <a:r>
              <a:rPr lang="en" sz="1200">
                <a:latin typeface="Lato"/>
                <a:ea typeface="Lato"/>
                <a:cs typeface="Lato"/>
                <a:sym typeface="Lato"/>
              </a:rPr>
              <a:t>Four Corners of QR Code (</a:t>
            </a:r>
            <a:r>
              <a:rPr lang="en" sz="1200">
                <a:solidFill>
                  <a:srgbClr val="FF0000"/>
                </a:solidFill>
                <a:latin typeface="Lato"/>
                <a:ea typeface="Lato"/>
                <a:cs typeface="Lato"/>
                <a:sym typeface="Lato"/>
              </a:rPr>
              <a:t>P4P Input 1</a:t>
            </a:r>
            <a:r>
              <a:rPr lang="en" sz="1200">
                <a:latin typeface="Lato"/>
                <a:ea typeface="Lato"/>
                <a:cs typeface="Lato"/>
                <a:sym typeface="Lato"/>
              </a:rPr>
              <a:t>)</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3D Space: </a:t>
            </a:r>
            <a:r>
              <a:rPr lang="en" sz="1200">
                <a:latin typeface="Lato"/>
                <a:ea typeface="Lato"/>
                <a:cs typeface="Lato"/>
                <a:sym typeface="Lato"/>
              </a:rPr>
              <a:t>Four Corner of QR Code (</a:t>
            </a:r>
            <a:r>
              <a:rPr lang="en" sz="1200">
                <a:solidFill>
                  <a:srgbClr val="FF0000"/>
                </a:solidFill>
                <a:latin typeface="Lato"/>
                <a:ea typeface="Lato"/>
                <a:cs typeface="Lato"/>
                <a:sym typeface="Lato"/>
              </a:rPr>
              <a:t>P4P Input 2</a:t>
            </a:r>
            <a:r>
              <a:rPr lang="en" sz="1200">
                <a:latin typeface="Lato"/>
                <a:ea typeface="Lato"/>
                <a:cs typeface="Lato"/>
                <a:sym typeface="Lato"/>
              </a:rPr>
              <a:t>)</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Camera Matrix (</a:t>
            </a:r>
            <a:r>
              <a:rPr lang="en" sz="1200">
                <a:solidFill>
                  <a:srgbClr val="FF0000"/>
                </a:solidFill>
                <a:latin typeface="Lato"/>
                <a:ea typeface="Lato"/>
                <a:cs typeface="Lato"/>
                <a:sym typeface="Lato"/>
              </a:rPr>
              <a:t>P4P Input 3</a:t>
            </a:r>
            <a:r>
              <a:rPr lang="en" sz="1200">
                <a:latin typeface="Lato"/>
                <a:ea typeface="Lato"/>
                <a:cs typeface="Lato"/>
                <a:sym typeface="Lato"/>
              </a:rPr>
              <a:t>)</a:t>
            </a:r>
            <a:endParaRPr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Output</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4 x 4 Homogeneous Transformation Matrix</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Object Coordinate</a:t>
            </a:r>
            <a:endParaRPr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b="1" lang="en" sz="1200">
                <a:latin typeface="Lato"/>
                <a:ea typeface="Lato"/>
                <a:cs typeface="Lato"/>
                <a:sym typeface="Lato"/>
              </a:rPr>
              <a:t>Rotation Matrix to Euler (</a:t>
            </a:r>
            <a:r>
              <a:rPr lang="en" sz="900">
                <a:solidFill>
                  <a:srgbClr val="C9D1D9"/>
                </a:solidFill>
                <a:highlight>
                  <a:srgbClr val="0D1117"/>
                </a:highlight>
                <a:latin typeface="Courier New"/>
                <a:ea typeface="Courier New"/>
                <a:cs typeface="Courier New"/>
                <a:sym typeface="Courier New"/>
              </a:rPr>
              <a:t>eul.</a:t>
            </a:r>
            <a:r>
              <a:rPr lang="en" sz="900">
                <a:solidFill>
                  <a:schemeClr val="lt1"/>
                </a:solidFill>
                <a:highlight>
                  <a:srgbClr val="0D1117"/>
                </a:highlight>
                <a:latin typeface="Courier New"/>
                <a:ea typeface="Courier New"/>
                <a:cs typeface="Courier New"/>
                <a:sym typeface="Courier New"/>
              </a:rPr>
              <a:t>mat2euler</a:t>
            </a:r>
            <a:r>
              <a:rPr lang="en" sz="900">
                <a:solidFill>
                  <a:srgbClr val="C9D1D9"/>
                </a:solidFill>
                <a:highlight>
                  <a:srgbClr val="0D1117"/>
                </a:highlight>
                <a:latin typeface="Courier New"/>
                <a:ea typeface="Courier New"/>
                <a:cs typeface="Courier New"/>
                <a:sym typeface="Courier New"/>
              </a:rPr>
              <a:t>(</a:t>
            </a:r>
            <a:r>
              <a:rPr lang="en" sz="900">
                <a:highlight>
                  <a:srgbClr val="0D1117"/>
                </a:highlight>
                <a:latin typeface="Courier New"/>
                <a:ea typeface="Courier New"/>
                <a:cs typeface="Courier New"/>
                <a:sym typeface="Courier New"/>
              </a:rPr>
              <a:t>-</a:t>
            </a:r>
            <a:r>
              <a:rPr b="1" lang="en" sz="1200">
                <a:latin typeface="Lato"/>
                <a:ea typeface="Lato"/>
                <a:cs typeface="Lato"/>
                <a:sym typeface="Lato"/>
              </a:rPr>
              <a:t>)</a:t>
            </a:r>
            <a:endParaRPr b="1"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Rotation Matrix in Euler Angle Representation</a:t>
            </a:r>
            <a:r>
              <a:rPr lang="en" sz="1200">
                <a:latin typeface="Lato"/>
                <a:ea typeface="Lato"/>
                <a:cs typeface="Lato"/>
                <a:sym typeface="Lato"/>
              </a:rPr>
              <a:t>                 </a:t>
            </a:r>
            <a:endParaRPr sz="1200">
              <a:latin typeface="Lato"/>
              <a:ea typeface="Lato"/>
              <a:cs typeface="Lato"/>
              <a:sym typeface="Lato"/>
            </a:endParaRPr>
          </a:p>
        </p:txBody>
      </p:sp>
      <p:sp>
        <p:nvSpPr>
          <p:cNvPr id="151" name="Google Shape;151;p19"/>
          <p:cNvSpPr/>
          <p:nvPr/>
        </p:nvSpPr>
        <p:spPr>
          <a:xfrm>
            <a:off x="2881725" y="3781975"/>
            <a:ext cx="704400" cy="163800"/>
          </a:xfrm>
          <a:prstGeom prst="rightArrow">
            <a:avLst>
              <a:gd fmla="val 50000" name="adj1"/>
              <a:gd fmla="val 50000" name="adj2"/>
            </a:avLst>
          </a:prstGeom>
          <a:solidFill>
            <a:schemeClr val="dk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3586125" y="3679225"/>
            <a:ext cx="180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Camera Coordinate</a:t>
            </a:r>
            <a:endParaRPr sz="1200">
              <a:latin typeface="Lato"/>
              <a:ea typeface="Lato"/>
              <a:cs typeface="Lato"/>
              <a:sym typeface="Lato"/>
            </a:endParaRPr>
          </a:p>
        </p:txBody>
      </p:sp>
      <p:sp>
        <p:nvSpPr>
          <p:cNvPr id="153" name="Google Shape;153;p19"/>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154" name="Google Shape;154;p19"/>
          <p:cNvPicPr preferRelativeResize="0"/>
          <p:nvPr/>
        </p:nvPicPr>
        <p:blipFill>
          <a:blip r:embed="rId3">
            <a:alphaModFix/>
          </a:blip>
          <a:stretch>
            <a:fillRect/>
          </a:stretch>
        </p:blipFill>
        <p:spPr>
          <a:xfrm>
            <a:off x="5390625" y="1963625"/>
            <a:ext cx="3448576" cy="1978553"/>
          </a:xfrm>
          <a:prstGeom prst="rect">
            <a:avLst/>
          </a:prstGeom>
          <a:noFill/>
          <a:ln>
            <a:noFill/>
          </a:ln>
        </p:spPr>
      </p:pic>
      <p:sp>
        <p:nvSpPr>
          <p:cNvPr id="155" name="Google Shape;155;p19"/>
          <p:cNvSpPr txBox="1"/>
          <p:nvPr/>
        </p:nvSpPr>
        <p:spPr>
          <a:xfrm>
            <a:off x="6190450" y="4051950"/>
            <a:ext cx="230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5. P4P Transformation</a:t>
            </a:r>
            <a:endParaRPr i="1" sz="11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P4P Transformation Output</a:t>
            </a:r>
            <a:endParaRPr/>
          </a:p>
        </p:txBody>
      </p:sp>
      <p:sp>
        <p:nvSpPr>
          <p:cNvPr id="161" name="Google Shape;161;p20"/>
          <p:cNvSpPr txBox="1"/>
          <p:nvPr/>
        </p:nvSpPr>
        <p:spPr>
          <a:xfrm>
            <a:off x="695200" y="2032150"/>
            <a:ext cx="5091900" cy="1569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b="1" lang="en">
                <a:latin typeface="Lato"/>
                <a:ea typeface="Lato"/>
                <a:cs typeface="Lato"/>
                <a:sym typeface="Lato"/>
              </a:rPr>
              <a:t>Translation Matrix (3 x 1)</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Translation Between Origins Of Two Coordinate Frame</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Rotation Matrix (3 x 3)</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We Later Transformed the 3 x 3 Rotation Matrix Into (Row, Pitch, Yaw) Representation For Robot Arm Simulation </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Next Step</a:t>
            </a:r>
            <a:endParaRPr b="1">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Object Frame to World (Robot Frame) Transformation</a:t>
            </a:r>
            <a:r>
              <a:rPr lang="en" sz="1200">
                <a:latin typeface="Lato"/>
                <a:ea typeface="Lato"/>
                <a:cs typeface="Lato"/>
                <a:sym typeface="Lato"/>
              </a:rPr>
              <a:t> </a:t>
            </a:r>
            <a:r>
              <a:rPr lang="en" sz="1200">
                <a:latin typeface="Lato"/>
                <a:ea typeface="Lato"/>
                <a:cs typeface="Lato"/>
                <a:sym typeface="Lato"/>
              </a:rPr>
              <a:t>         </a:t>
            </a:r>
            <a:endParaRPr sz="1200">
              <a:latin typeface="Lato"/>
              <a:ea typeface="Lato"/>
              <a:cs typeface="Lato"/>
              <a:sym typeface="Lato"/>
            </a:endParaRPr>
          </a:p>
        </p:txBody>
      </p:sp>
      <p:sp>
        <p:nvSpPr>
          <p:cNvPr id="162" name="Google Shape;162;p20"/>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pic>
        <p:nvPicPr>
          <p:cNvPr id="163" name="Google Shape;163;p20"/>
          <p:cNvPicPr preferRelativeResize="0"/>
          <p:nvPr/>
        </p:nvPicPr>
        <p:blipFill>
          <a:blip r:embed="rId3">
            <a:alphaModFix/>
          </a:blip>
          <a:stretch>
            <a:fillRect/>
          </a:stretch>
        </p:blipFill>
        <p:spPr>
          <a:xfrm>
            <a:off x="5806275" y="1477100"/>
            <a:ext cx="3052100" cy="2974041"/>
          </a:xfrm>
          <a:prstGeom prst="rect">
            <a:avLst/>
          </a:prstGeom>
          <a:noFill/>
          <a:ln>
            <a:noFill/>
          </a:ln>
        </p:spPr>
      </p:pic>
      <p:sp>
        <p:nvSpPr>
          <p:cNvPr id="164" name="Google Shape;164;p20"/>
          <p:cNvSpPr txBox="1"/>
          <p:nvPr/>
        </p:nvSpPr>
        <p:spPr>
          <a:xfrm>
            <a:off x="6419050" y="4168250"/>
            <a:ext cx="230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Times New Roman"/>
                <a:ea typeface="Times New Roman"/>
                <a:cs typeface="Times New Roman"/>
                <a:sym typeface="Times New Roman"/>
              </a:rPr>
              <a:t>Figure 6. Row Pitch Yaw</a:t>
            </a:r>
            <a:endParaRPr i="1" sz="1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Kinematic Chain Overview</a:t>
            </a:r>
            <a:endParaRPr/>
          </a:p>
        </p:txBody>
      </p:sp>
      <p:sp>
        <p:nvSpPr>
          <p:cNvPr id="170" name="Google Shape;170;p21"/>
          <p:cNvSpPr txBox="1"/>
          <p:nvPr/>
        </p:nvSpPr>
        <p:spPr>
          <a:xfrm>
            <a:off x="7450700" y="1583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latin typeface="Lato"/>
                <a:ea typeface="Lato"/>
                <a:cs typeface="Lato"/>
                <a:sym typeface="Lato"/>
              </a:rPr>
              <a:t>Vision Control Bot</a:t>
            </a:r>
            <a:endParaRPr sz="1200">
              <a:solidFill>
                <a:srgbClr val="999999"/>
              </a:solidFill>
              <a:latin typeface="Lato"/>
              <a:ea typeface="Lato"/>
              <a:cs typeface="Lato"/>
              <a:sym typeface="Lato"/>
            </a:endParaRPr>
          </a:p>
        </p:txBody>
      </p:sp>
      <p:grpSp>
        <p:nvGrpSpPr>
          <p:cNvPr id="171" name="Google Shape;171;p21"/>
          <p:cNvGrpSpPr/>
          <p:nvPr/>
        </p:nvGrpSpPr>
        <p:grpSpPr>
          <a:xfrm>
            <a:off x="2076405" y="2109143"/>
            <a:ext cx="4994785" cy="2876282"/>
            <a:chOff x="729443" y="2078868"/>
            <a:chExt cx="4994785" cy="2876282"/>
          </a:xfrm>
        </p:grpSpPr>
        <p:pic>
          <p:nvPicPr>
            <p:cNvPr id="172" name="Google Shape;172;p21"/>
            <p:cNvPicPr preferRelativeResize="0"/>
            <p:nvPr/>
          </p:nvPicPr>
          <p:blipFill>
            <a:blip r:embed="rId3">
              <a:alphaModFix/>
            </a:blip>
            <a:stretch>
              <a:fillRect/>
            </a:stretch>
          </p:blipFill>
          <p:spPr>
            <a:xfrm>
              <a:off x="729443" y="2078868"/>
              <a:ext cx="2612950" cy="1900675"/>
            </a:xfrm>
            <a:prstGeom prst="rect">
              <a:avLst/>
            </a:prstGeom>
            <a:noFill/>
            <a:ln>
              <a:noFill/>
            </a:ln>
          </p:spPr>
        </p:pic>
        <p:grpSp>
          <p:nvGrpSpPr>
            <p:cNvPr id="173" name="Google Shape;173;p21"/>
            <p:cNvGrpSpPr/>
            <p:nvPr/>
          </p:nvGrpSpPr>
          <p:grpSpPr>
            <a:xfrm>
              <a:off x="5087145" y="2078873"/>
              <a:ext cx="637083" cy="743106"/>
              <a:chOff x="3338645" y="2124836"/>
              <a:chExt cx="637083" cy="743106"/>
            </a:xfrm>
          </p:grpSpPr>
          <p:sp>
            <p:nvSpPr>
              <p:cNvPr id="174" name="Google Shape;174;p21"/>
              <p:cNvSpPr/>
              <p:nvPr/>
            </p:nvSpPr>
            <p:spPr>
              <a:xfrm>
                <a:off x="3479425" y="2319625"/>
                <a:ext cx="383400" cy="369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1"/>
              <p:cNvPicPr preferRelativeResize="0"/>
              <p:nvPr/>
            </p:nvPicPr>
            <p:blipFill>
              <a:blip r:embed="rId4">
                <a:alphaModFix/>
              </a:blip>
              <a:stretch>
                <a:fillRect/>
              </a:stretch>
            </p:blipFill>
            <p:spPr>
              <a:xfrm rot="-549212">
                <a:off x="3388194" y="2163387"/>
                <a:ext cx="537985" cy="666004"/>
              </a:xfrm>
              <a:prstGeom prst="rect">
                <a:avLst/>
              </a:prstGeom>
              <a:noFill/>
              <a:ln>
                <a:noFill/>
              </a:ln>
            </p:spPr>
          </p:pic>
        </p:grpSp>
        <p:grpSp>
          <p:nvGrpSpPr>
            <p:cNvPr id="176" name="Google Shape;176;p21"/>
            <p:cNvGrpSpPr/>
            <p:nvPr/>
          </p:nvGrpSpPr>
          <p:grpSpPr>
            <a:xfrm>
              <a:off x="4398072" y="3796289"/>
              <a:ext cx="923127" cy="1158861"/>
              <a:chOff x="1443097" y="2969314"/>
              <a:chExt cx="923127" cy="1158861"/>
            </a:xfrm>
          </p:grpSpPr>
          <p:pic>
            <p:nvPicPr>
              <p:cNvPr id="177" name="Google Shape;177;p21"/>
              <p:cNvPicPr preferRelativeResize="0"/>
              <p:nvPr/>
            </p:nvPicPr>
            <p:blipFill>
              <a:blip r:embed="rId5">
                <a:alphaModFix/>
              </a:blip>
              <a:stretch>
                <a:fillRect/>
              </a:stretch>
            </p:blipFill>
            <p:spPr>
              <a:xfrm flipH="1">
                <a:off x="1443097" y="3357375"/>
                <a:ext cx="770800" cy="770800"/>
              </a:xfrm>
              <a:prstGeom prst="rect">
                <a:avLst/>
              </a:prstGeom>
              <a:noFill/>
              <a:ln>
                <a:noFill/>
              </a:ln>
            </p:spPr>
          </p:pic>
          <p:pic>
            <p:nvPicPr>
              <p:cNvPr id="178" name="Google Shape;178;p21"/>
              <p:cNvPicPr preferRelativeResize="0"/>
              <p:nvPr/>
            </p:nvPicPr>
            <p:blipFill>
              <a:blip r:embed="rId4">
                <a:alphaModFix/>
              </a:blip>
              <a:stretch>
                <a:fillRect/>
              </a:stretch>
            </p:blipFill>
            <p:spPr>
              <a:xfrm rot="-693809">
                <a:off x="1766943" y="3016476"/>
                <a:ext cx="537987" cy="666001"/>
              </a:xfrm>
              <a:prstGeom prst="rect">
                <a:avLst/>
              </a:prstGeom>
              <a:noFill/>
              <a:ln>
                <a:noFill/>
              </a:ln>
            </p:spPr>
          </p:pic>
        </p:grpSp>
        <p:cxnSp>
          <p:nvCxnSpPr>
            <p:cNvPr id="179" name="Google Shape;179;p21"/>
            <p:cNvCxnSpPr>
              <a:stCxn id="172" idx="3"/>
              <a:endCxn id="175" idx="1"/>
            </p:cNvCxnSpPr>
            <p:nvPr/>
          </p:nvCxnSpPr>
          <p:spPr>
            <a:xfrm flipH="1" rot="10800000">
              <a:off x="3342393" y="2493105"/>
              <a:ext cx="1797600" cy="536100"/>
            </a:xfrm>
            <a:prstGeom prst="straightConnector1">
              <a:avLst/>
            </a:prstGeom>
            <a:noFill/>
            <a:ln cap="flat" cmpd="sng" w="38100">
              <a:solidFill>
                <a:schemeClr val="dk1"/>
              </a:solidFill>
              <a:prstDash val="solid"/>
              <a:round/>
              <a:headEnd len="med" w="med" type="none"/>
              <a:tailEnd len="med" w="med" type="triangle"/>
            </a:ln>
          </p:spPr>
        </p:cxnSp>
        <p:cxnSp>
          <p:nvCxnSpPr>
            <p:cNvPr id="180" name="Google Shape;180;p21"/>
            <p:cNvCxnSpPr>
              <a:stCxn id="172" idx="2"/>
              <a:endCxn id="177" idx="3"/>
            </p:cNvCxnSpPr>
            <p:nvPr/>
          </p:nvCxnSpPr>
          <p:spPr>
            <a:xfrm>
              <a:off x="2035918" y="3979542"/>
              <a:ext cx="2362200" cy="590100"/>
            </a:xfrm>
            <a:prstGeom prst="straightConnector1">
              <a:avLst/>
            </a:prstGeom>
            <a:noFill/>
            <a:ln cap="flat" cmpd="sng" w="38100">
              <a:solidFill>
                <a:schemeClr val="dk1"/>
              </a:solidFill>
              <a:prstDash val="solid"/>
              <a:round/>
              <a:headEnd len="med" w="med" type="none"/>
              <a:tailEnd len="med" w="med" type="triangle"/>
            </a:ln>
          </p:spPr>
        </p:cxnSp>
        <p:cxnSp>
          <p:nvCxnSpPr>
            <p:cNvPr id="181" name="Google Shape;181;p21"/>
            <p:cNvCxnSpPr>
              <a:stCxn id="178" idx="3"/>
              <a:endCxn id="175" idx="2"/>
            </p:cNvCxnSpPr>
            <p:nvPr/>
          </p:nvCxnSpPr>
          <p:spPr>
            <a:xfrm flipH="1" rot="10800000">
              <a:off x="5254446" y="2779131"/>
              <a:ext cx="204300" cy="1343400"/>
            </a:xfrm>
            <a:prstGeom prst="straightConnector1">
              <a:avLst/>
            </a:prstGeom>
            <a:noFill/>
            <a:ln cap="flat" cmpd="sng" w="38100">
              <a:solidFill>
                <a:schemeClr val="dk1"/>
              </a:solidFill>
              <a:prstDash val="solid"/>
              <a:round/>
              <a:headEnd len="med" w="med" type="none"/>
              <a:tailEnd len="med" w="med" type="triangle"/>
            </a:ln>
          </p:spPr>
        </p:cxnSp>
      </p:grpSp>
      <p:sp>
        <p:nvSpPr>
          <p:cNvPr id="182" name="Google Shape;182;p21"/>
          <p:cNvSpPr txBox="1"/>
          <p:nvPr/>
        </p:nvSpPr>
        <p:spPr>
          <a:xfrm>
            <a:off x="5293000" y="2210100"/>
            <a:ext cx="533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accent3"/>
                </a:solidFill>
                <a:latin typeface="Lato"/>
                <a:ea typeface="Lato"/>
                <a:cs typeface="Lato"/>
                <a:sym typeface="Lato"/>
              </a:rPr>
              <a:t>?</a:t>
            </a:r>
            <a:endParaRPr b="1" sz="3500">
              <a:solidFill>
                <a:schemeClr val="accent3"/>
              </a:solidFill>
              <a:latin typeface="Lato"/>
              <a:ea typeface="Lato"/>
              <a:cs typeface="Lato"/>
              <a:sym typeface="Lato"/>
            </a:endParaRPr>
          </a:p>
        </p:txBody>
      </p:sp>
      <p:sp>
        <p:nvSpPr>
          <p:cNvPr id="183" name="Google Shape;183;p21"/>
          <p:cNvSpPr txBox="1"/>
          <p:nvPr/>
        </p:nvSpPr>
        <p:spPr>
          <a:xfrm>
            <a:off x="1310600" y="3754225"/>
            <a:ext cx="109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Stationary Frame</a:t>
            </a:r>
            <a:endParaRPr b="1">
              <a:latin typeface="Lato"/>
              <a:ea typeface="Lato"/>
              <a:cs typeface="Lato"/>
              <a:sym typeface="Lato"/>
            </a:endParaRPr>
          </a:p>
        </p:txBody>
      </p:sp>
      <p:sp>
        <p:nvSpPr>
          <p:cNvPr id="184" name="Google Shape;184;p21"/>
          <p:cNvSpPr txBox="1"/>
          <p:nvPr/>
        </p:nvSpPr>
        <p:spPr>
          <a:xfrm>
            <a:off x="6667500" y="4369825"/>
            <a:ext cx="109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Camera</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Frame</a:t>
            </a:r>
            <a:endParaRPr b="1">
              <a:latin typeface="Lato"/>
              <a:ea typeface="Lato"/>
              <a:cs typeface="Lato"/>
              <a:sym typeface="Lato"/>
            </a:endParaRPr>
          </a:p>
        </p:txBody>
      </p:sp>
      <p:sp>
        <p:nvSpPr>
          <p:cNvPr id="185" name="Google Shape;185;p21"/>
          <p:cNvSpPr txBox="1"/>
          <p:nvPr/>
        </p:nvSpPr>
        <p:spPr>
          <a:xfrm>
            <a:off x="7071200" y="2109150"/>
            <a:ext cx="1099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Object </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Frame</a:t>
            </a:r>
            <a:endParaRPr b="1">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